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28"/>
  </p:notesMasterIdLst>
  <p:sldIdLst>
    <p:sldId id="256" r:id="rId2"/>
    <p:sldId id="257" r:id="rId3"/>
    <p:sldId id="276" r:id="rId4"/>
    <p:sldId id="277" r:id="rId5"/>
    <p:sldId id="1126" r:id="rId6"/>
    <p:sldId id="1122" r:id="rId7"/>
    <p:sldId id="756" r:id="rId8"/>
    <p:sldId id="1136" r:id="rId9"/>
    <p:sldId id="1137" r:id="rId10"/>
    <p:sldId id="921" r:id="rId11"/>
    <p:sldId id="1138" r:id="rId12"/>
    <p:sldId id="273" r:id="rId13"/>
    <p:sldId id="1140" r:id="rId14"/>
    <p:sldId id="268" r:id="rId15"/>
    <p:sldId id="1149" r:id="rId16"/>
    <p:sldId id="262" r:id="rId17"/>
    <p:sldId id="683" r:id="rId18"/>
    <p:sldId id="1155" r:id="rId19"/>
    <p:sldId id="1154" r:id="rId20"/>
    <p:sldId id="259" r:id="rId21"/>
    <p:sldId id="1153" r:id="rId22"/>
    <p:sldId id="1163" r:id="rId23"/>
    <p:sldId id="377" r:id="rId24"/>
    <p:sldId id="1151" r:id="rId25"/>
    <p:sldId id="274" r:id="rId26"/>
    <p:sldId id="275" r:id="rId27"/>
  </p:sldIdLst>
  <p:sldSz cx="12192000" cy="6858000"/>
  <p:notesSz cx="12192000" cy="6858000"/>
  <p:embeddedFontLst>
    <p:embeddedFont>
      <p:font typeface="Cooper Black" panose="0208090404030B020404" pitchFamily="18" charset="0"/>
      <p:regular r:id="rId29"/>
    </p:embeddedFont>
    <p:embeddedFont>
      <p:font typeface="Arial Rounded MT Bold" panose="020F0704030504030204" pitchFamily="3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Roboto Condensed" panose="020B0604020202020204" charset="0"/>
      <p:regular r:id="rId33"/>
      <p:bold r:id="rId34"/>
      <p:italic r:id="rId35"/>
      <p:bold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boto Condensed Light" panose="020B0604020202020204" charset="0"/>
      <p:regular r:id="rId45"/>
      <p:bold r:id="rId46"/>
      <p:italic r:id="rId47"/>
      <p:boldItalic r:id="rId48"/>
    </p:embeddedFont>
    <p:embeddedFont>
      <p:font typeface="Bradley Hand ITC" panose="03070402050302030203" pitchFamily="66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mD6oVGu08ad8LCtSrigsBkBCj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WN, Catherine" initials="BC" lastIdx="22" clrIdx="0">
    <p:extLst>
      <p:ext uri="{19B8F6BF-5375-455C-9EA6-DF929625EA0E}">
        <p15:presenceInfo xmlns:p15="http://schemas.microsoft.com/office/powerpoint/2012/main" userId="S-1-5-21-1631324625-1686782691-1917742965-765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09" autoAdjust="0"/>
    <p:restoredTop sz="86066" autoAdjust="0"/>
  </p:normalViewPr>
  <p:slideViewPr>
    <p:cSldViewPr snapToGrid="0">
      <p:cViewPr varScale="1">
        <p:scale>
          <a:sx n="96" d="100"/>
          <a:sy n="96" d="100"/>
        </p:scale>
        <p:origin x="16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60D8DE-97BF-4DB5-98BF-62502FD9822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E9D6E8-4A42-4C76-8575-9E14FCCF3875}">
      <dgm:prSet/>
      <dgm:spPr/>
      <dgm:t>
        <a:bodyPr/>
        <a:lstStyle/>
        <a:p>
          <a:pPr algn="ctr"/>
          <a:r>
            <a:rPr lang="en-US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Ministry </a:t>
          </a:r>
          <a:r>
            <a:rPr lang="en-US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of Health </a:t>
          </a:r>
          <a:r>
            <a:rPr lang="en-US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and Wellness and Ministry of Education</a:t>
          </a:r>
        </a:p>
      </dgm:t>
    </dgm:pt>
    <dgm:pt modelId="{06ADB3DF-3FF1-4C02-BDC8-116A04A46063}" type="parTrans" cxnId="{90AC0977-B278-4797-8E51-0DC38412A2CD}">
      <dgm:prSet/>
      <dgm:spPr/>
      <dgm:t>
        <a:bodyPr/>
        <a:lstStyle/>
        <a:p>
          <a:endParaRPr lang="en-US"/>
        </a:p>
      </dgm:t>
    </dgm:pt>
    <dgm:pt modelId="{85143FDF-25CD-4979-B90F-F5519AA73296}" type="sibTrans" cxnId="{90AC0977-B278-4797-8E51-0DC38412A2CD}">
      <dgm:prSet/>
      <dgm:spPr/>
      <dgm:t>
        <a:bodyPr/>
        <a:lstStyle/>
        <a:p>
          <a:endParaRPr lang="en-US"/>
        </a:p>
      </dgm:t>
    </dgm:pt>
    <dgm:pt modelId="{DEFE0C16-4854-49A6-AFD8-7CF34C04ED8C}">
      <dgm:prSet/>
      <dgm:spPr/>
      <dgm:t>
        <a:bodyPr/>
        <a:lstStyle/>
        <a:p>
          <a:pPr algn="ctr"/>
          <a:r>
            <a:rPr lang="en-US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Limit on sugar in drinks in schools 2019</a:t>
          </a:r>
        </a:p>
      </dgm:t>
    </dgm:pt>
    <dgm:pt modelId="{E4DB725C-C556-42F5-923B-C07AC7BDA5E1}" type="parTrans" cxnId="{B3BE81B4-6BBE-44E0-8C52-4AFBCD2C9856}">
      <dgm:prSet/>
      <dgm:spPr/>
      <dgm:t>
        <a:bodyPr/>
        <a:lstStyle/>
        <a:p>
          <a:endParaRPr lang="en-US"/>
        </a:p>
      </dgm:t>
    </dgm:pt>
    <dgm:pt modelId="{EFD09AE7-C6D6-4A86-A1C4-E8CCC2628F7C}" type="sibTrans" cxnId="{B3BE81B4-6BBE-44E0-8C52-4AFBCD2C9856}">
      <dgm:prSet/>
      <dgm:spPr/>
      <dgm:t>
        <a:bodyPr/>
        <a:lstStyle/>
        <a:p>
          <a:endParaRPr lang="en-US"/>
        </a:p>
      </dgm:t>
    </dgm:pt>
    <dgm:pt modelId="{A19323EE-CB20-9143-8D31-885EE0E3F714}" type="pres">
      <dgm:prSet presAssocID="{4F60D8DE-97BF-4DB5-98BF-62502FD982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7B7032-6868-6249-AFCB-F44FC88EBF4E}" type="pres">
      <dgm:prSet presAssocID="{BEE9D6E8-4A42-4C76-8575-9E14FCCF3875}" presName="parentText" presStyleLbl="node1" presStyleIdx="0" presStyleCnt="2" custLinFactNeighborX="-46647" custLinFactNeighborY="100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6A2BE-FAC1-AB4A-8166-6E9EF1822CD6}" type="pres">
      <dgm:prSet presAssocID="{85143FDF-25CD-4979-B90F-F5519AA73296}" presName="spacer" presStyleCnt="0"/>
      <dgm:spPr/>
    </dgm:pt>
    <dgm:pt modelId="{A9DB264E-940E-9C47-8DA9-2AF26CECEEB4}" type="pres">
      <dgm:prSet presAssocID="{DEFE0C16-4854-49A6-AFD8-7CF34C04ED8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92B679-56BC-6D48-A5A7-3621E5249F0B}" type="presOf" srcId="{DEFE0C16-4854-49A6-AFD8-7CF34C04ED8C}" destId="{A9DB264E-940E-9C47-8DA9-2AF26CECEEB4}" srcOrd="0" destOrd="0" presId="urn:microsoft.com/office/officeart/2005/8/layout/vList2"/>
    <dgm:cxn modelId="{B3BE81B4-6BBE-44E0-8C52-4AFBCD2C9856}" srcId="{4F60D8DE-97BF-4DB5-98BF-62502FD98224}" destId="{DEFE0C16-4854-49A6-AFD8-7CF34C04ED8C}" srcOrd="1" destOrd="0" parTransId="{E4DB725C-C556-42F5-923B-C07AC7BDA5E1}" sibTransId="{EFD09AE7-C6D6-4A86-A1C4-E8CCC2628F7C}"/>
    <dgm:cxn modelId="{C15E391F-53CC-0547-A2CB-358CE1236CB2}" type="presOf" srcId="{4F60D8DE-97BF-4DB5-98BF-62502FD98224}" destId="{A19323EE-CB20-9143-8D31-885EE0E3F714}" srcOrd="0" destOrd="0" presId="urn:microsoft.com/office/officeart/2005/8/layout/vList2"/>
    <dgm:cxn modelId="{1AAC2617-0D22-A54A-8C90-EFC49A050CB6}" type="presOf" srcId="{BEE9D6E8-4A42-4C76-8575-9E14FCCF3875}" destId="{957B7032-6868-6249-AFCB-F44FC88EBF4E}" srcOrd="0" destOrd="0" presId="urn:microsoft.com/office/officeart/2005/8/layout/vList2"/>
    <dgm:cxn modelId="{90AC0977-B278-4797-8E51-0DC38412A2CD}" srcId="{4F60D8DE-97BF-4DB5-98BF-62502FD98224}" destId="{BEE9D6E8-4A42-4C76-8575-9E14FCCF3875}" srcOrd="0" destOrd="0" parTransId="{06ADB3DF-3FF1-4C02-BDC8-116A04A46063}" sibTransId="{85143FDF-25CD-4979-B90F-F5519AA73296}"/>
    <dgm:cxn modelId="{16BAC68E-A32B-134F-80E3-248A3F222C15}" type="presParOf" srcId="{A19323EE-CB20-9143-8D31-885EE0E3F714}" destId="{957B7032-6868-6249-AFCB-F44FC88EBF4E}" srcOrd="0" destOrd="0" presId="urn:microsoft.com/office/officeart/2005/8/layout/vList2"/>
    <dgm:cxn modelId="{94F97810-EAA5-0048-A6EE-494734E22360}" type="presParOf" srcId="{A19323EE-CB20-9143-8D31-885EE0E3F714}" destId="{28B6A2BE-FAC1-AB4A-8166-6E9EF1822CD6}" srcOrd="1" destOrd="0" presId="urn:microsoft.com/office/officeart/2005/8/layout/vList2"/>
    <dgm:cxn modelId="{218B5DC4-20EE-514A-ADA3-4C6015CA3B48}" type="presParOf" srcId="{A19323EE-CB20-9143-8D31-885EE0E3F714}" destId="{A9DB264E-940E-9C47-8DA9-2AF26CECEEB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B7032-6868-6249-AFCB-F44FC88EBF4E}">
      <dsp:nvSpPr>
        <dsp:cNvPr id="0" name=""/>
        <dsp:cNvSpPr/>
      </dsp:nvSpPr>
      <dsp:spPr>
        <a:xfrm>
          <a:off x="0" y="600319"/>
          <a:ext cx="6263640" cy="2106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Ministry </a:t>
          </a:r>
          <a:r>
            <a:rPr lang="en-US" sz="4000" kern="120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of Health </a:t>
          </a:r>
          <a:r>
            <a:rPr lang="en-US" sz="4000" kern="12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and Wellness and Ministry of Education</a:t>
          </a:r>
        </a:p>
      </dsp:txBody>
      <dsp:txXfrm>
        <a:off x="102806" y="703125"/>
        <a:ext cx="6058028" cy="1900388"/>
      </dsp:txXfrm>
    </dsp:sp>
    <dsp:sp modelId="{A9DB264E-940E-9C47-8DA9-2AF26CECEEB4}">
      <dsp:nvSpPr>
        <dsp:cNvPr id="0" name=""/>
        <dsp:cNvSpPr/>
      </dsp:nvSpPr>
      <dsp:spPr>
        <a:xfrm>
          <a:off x="0" y="2809944"/>
          <a:ext cx="6263640" cy="2106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rPr>
            <a:t>Limit on sugar in drinks in schools 2019</a:t>
          </a:r>
        </a:p>
      </dsp:txBody>
      <dsp:txXfrm>
        <a:off x="102806" y="2912750"/>
        <a:ext cx="6058028" cy="1900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a663063cc_0_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gfa663063c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3588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0E29-DAE5-7F4D-AF00-57E999FBED24}" type="slidenum">
              <a:rPr lang="en-GB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945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883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917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978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111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a663063cc_0_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gfa663063c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210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6551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6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C33D-8A0B-DA4E-B0AC-61DE0E069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09B0E-E2D2-554B-B05C-3767616DA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A297-4985-1944-9AC1-8C174858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CB150-E7D2-DB4A-918E-2278D091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FB606-841F-2E4E-B93E-4E972252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C452-FB75-E347-BD3F-800F54B5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0A657-C2C7-6B49-9ACB-41043D04C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01160-8602-CD49-803A-589DF826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1CA9B-2855-F347-86B6-16FA2CB1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D4986-EBD2-1E44-8015-9EA49882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47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7FC28-42F7-A448-8097-1FE8308FF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4F3C0-DD6E-2941-9B1C-A176D74E7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950B-8607-474C-A1BB-052DA4B5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E05E9-38B6-634D-B8A1-3DA59629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0914-C536-CA4C-8FF9-65F19F5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776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1_Title 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4270665" y="675749"/>
            <a:ext cx="3650668" cy="7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888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370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4270665" y="675749"/>
            <a:ext cx="3650668" cy="7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86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FRP 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23" y="6101088"/>
            <a:ext cx="1783679" cy="58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5" y="6138333"/>
            <a:ext cx="1463499" cy="515986"/>
          </a:xfrm>
          <a:prstGeom prst="rect">
            <a:avLst/>
          </a:prstGeom>
        </p:spPr>
      </p:pic>
      <p:sp>
        <p:nvSpPr>
          <p:cNvPr id="8" name="Title Placeholder 3"/>
          <p:cNvSpPr>
            <a:spLocks noGrp="1"/>
          </p:cNvSpPr>
          <p:nvPr>
            <p:ph type="title"/>
          </p:nvPr>
        </p:nvSpPr>
        <p:spPr>
          <a:xfrm>
            <a:off x="0" y="737928"/>
            <a:ext cx="12192000" cy="601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2884" y="1741932"/>
            <a:ext cx="10803467" cy="1661993"/>
          </a:xfrm>
          <a:prstGeom prst="rect">
            <a:avLst/>
          </a:prstGeom>
        </p:spPr>
        <p:txBody>
          <a:bodyPr/>
          <a:lstStyle>
            <a:lvl1pPr>
              <a:buClr>
                <a:srgbClr val="64A0C8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buClr>
                <a:srgbClr val="64A0C8"/>
              </a:buClr>
              <a:defRPr sz="1800"/>
            </a:lvl5pPr>
          </a:lstStyle>
          <a:p>
            <a:r>
              <a:rPr lang="en-US" dirty="0"/>
              <a:t>Click to edit Master text styles</a:t>
            </a:r>
          </a:p>
          <a:p>
            <a:pPr lvl="1">
              <a:buClr>
                <a:srgbClr val="64A0C8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64A0C8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64A0C8"/>
              </a:buClr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25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4270665" y="675749"/>
            <a:ext cx="3650668" cy="77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974140" y="3177093"/>
            <a:ext cx="10243718" cy="2341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solidFill>
                  <a:srgbClr val="303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27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C4061-EB55-BF44-9F15-C012D091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AF728-BCE6-5A4C-88AB-810C8CEF5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9B90E-30D8-634C-B320-1E13A669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A56D9-8C21-A04A-ABCC-5A760532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1B3E2-9900-3247-8461-3C68865D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7168-C653-924E-B88E-9AB11FD0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8F42E-72D6-BA42-96AF-DB4129B18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263DF-8651-1B44-B008-9D372A6D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6D481-0768-6941-9B88-5D2B4B21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DAB68-0456-8C41-9ABE-67638FA3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389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D621-564A-1C4A-8430-60524CEE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0581-5371-DE41-A6C0-055E0C0E2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731D8-0E08-AD4B-93E5-087AC1F34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86C65-D0EF-C345-9275-BEDB0432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8D739-407F-FD41-8007-970453F4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5C7EE-1F2E-E445-853D-8A0564FD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9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24D7-68B8-CB4B-A99C-B34C3DE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1872-E291-5E45-BD8D-409578143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0656F-CA29-CB44-8E9E-8A3ED4D23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FED69-69B1-0C45-AEF0-53C59F822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DEFAF-3DF2-DD43-93AA-124A85B2E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0A939-137C-664D-B407-868FC12E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68F35-140F-124C-B0D2-90768912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24D02-8852-8942-A2F4-F56DA93F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328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ADBB-4799-9C48-8451-FD486661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44706-DE82-D147-AE41-BD23349C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4D792-DB4F-2241-8D80-C1FE58CE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8B6B6-CADE-FF44-A1F1-C67CA6F2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B9171-C24E-574A-A37B-3B7082C1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2F8EB-DE0A-E94D-8B72-E1722B73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2A7EF-7699-A04D-9F4F-F83449B9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3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BE80-0573-9747-AE79-0587494C2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81AC0-4036-2541-8D61-C113773AF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877A7-3E14-E44C-9190-5B7E0AACE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30893-DF91-2644-962E-30E87B60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430A8-639F-DA49-8974-0495D1EC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CBBF0-5F56-454B-808E-86AB18DD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312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0364-A550-A34B-A600-742C1D73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13927A-34CC-0843-9CA6-9A48C44ED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C67A7-D6CB-7246-917B-AFD163CEF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887B2-03FB-7142-B85A-BA5191EE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CBBF7-5DE2-CB47-AF8A-B83D8B03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77C42-B158-C540-9E85-E6210C83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21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65B45-5EA7-9D4C-AA5E-57FC7507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4AA0D-5EC2-9E43-B2D8-D6F8E5FD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336B-22B0-D245-B756-F1076143A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1D1FC-7E5F-FE41-AFF8-77B422166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2E639-1BC9-694F-BD74-F6269DE34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1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-WNCdIlWNY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file:///\\Users\alafiasam\Downloads\SSB%20ad%20from%20Jamaica.mp4" TargetMode="External"/><Relationship Id="rId6" Type="http://schemas.openxmlformats.org/officeDocument/2006/relationships/image" Target="../media/image49.png"/><Relationship Id="rId5" Type="http://schemas.openxmlformats.org/officeDocument/2006/relationships/hyperlink" Target="https://www.youtube.com/watch?v=cQeeGB0i6VE" TargetMode="Externa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jp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238" y="359934"/>
            <a:ext cx="1131163" cy="153235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>
            <a:spLocks noGrp="1"/>
          </p:cNvSpPr>
          <p:nvPr>
            <p:ph type="title"/>
          </p:nvPr>
        </p:nvSpPr>
        <p:spPr>
          <a:xfrm>
            <a:off x="168966" y="2697479"/>
            <a:ext cx="5676900" cy="315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5400" rIns="0" bIns="0" anchor="t" anchorCtr="0">
            <a:spAutoFit/>
          </a:bodyPr>
          <a:lstStyle/>
          <a:p>
            <a:pPr marL="12700" marR="5080" lvl="0" algn="ctr">
              <a:lnSpc>
                <a:spcPct val="103870"/>
              </a:lnSpc>
            </a:pPr>
            <a:r>
              <a:rPr lang="en-JM" sz="2400" dirty="0">
                <a:solidFill>
                  <a:srgbClr val="303D4A"/>
                </a:solidFill>
              </a:rPr>
              <a:t/>
            </a:r>
            <a:br>
              <a:rPr lang="en-JM" sz="2400" dirty="0">
                <a:solidFill>
                  <a:srgbClr val="303D4A"/>
                </a:solidFill>
              </a:rPr>
            </a:br>
            <a:r>
              <a:rPr lang="en-JM" sz="2400" dirty="0">
                <a:solidFill>
                  <a:srgbClr val="303D4A"/>
                </a:solidFill>
              </a:rPr>
              <a:t/>
            </a:r>
            <a:br>
              <a:rPr lang="en-JM" sz="2400" dirty="0">
                <a:solidFill>
                  <a:srgbClr val="303D4A"/>
                </a:solidFill>
              </a:rPr>
            </a:br>
            <a:r>
              <a:rPr lang="en-JM" sz="2400" dirty="0">
                <a:solidFill>
                  <a:srgbClr val="303D4A"/>
                </a:solidFill>
                <a:latin typeface="Bradley Hand ITC" panose="03070402050302030203" pitchFamily="66" charset="0"/>
              </a:rPr>
              <a:t>Let’s talk about…</a:t>
            </a:r>
            <a:r>
              <a:rPr lang="en-JM" sz="6200" dirty="0">
                <a:solidFill>
                  <a:srgbClr val="303D4A"/>
                </a:solidFill>
              </a:rPr>
              <a:t/>
            </a:r>
            <a:br>
              <a:rPr lang="en-JM" sz="6200" dirty="0">
                <a:solidFill>
                  <a:srgbClr val="303D4A"/>
                </a:solidFill>
              </a:rPr>
            </a:br>
            <a:r>
              <a:rPr lang="en-JM" sz="5400" dirty="0">
                <a:solidFill>
                  <a:schemeClr val="accent2">
                    <a:lumMod val="75000"/>
                  </a:schemeClr>
                </a:solidFill>
              </a:rPr>
              <a:t>SUGAR</a:t>
            </a:r>
            <a:r>
              <a:rPr lang="en-JM" sz="6200" dirty="0">
                <a:solidFill>
                  <a:srgbClr val="303D4A"/>
                </a:solidFill>
              </a:rPr>
              <a:t/>
            </a:r>
            <a:br>
              <a:rPr lang="en-JM" sz="6200" dirty="0">
                <a:solidFill>
                  <a:srgbClr val="303D4A"/>
                </a:solidFill>
              </a:rPr>
            </a:br>
            <a:endParaRPr sz="6200" dirty="0">
              <a:solidFill>
                <a:srgbClr val="303D4A"/>
              </a:solidFill>
            </a:endParaRPr>
          </a:p>
        </p:txBody>
      </p:sp>
      <p:sp>
        <p:nvSpPr>
          <p:cNvPr id="45" name="Google Shape;45;p1"/>
          <p:cNvSpPr/>
          <p:nvPr/>
        </p:nvSpPr>
        <p:spPr>
          <a:xfrm>
            <a:off x="6066485" y="3060445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"/>
          <p:cNvSpPr/>
          <p:nvPr/>
        </p:nvSpPr>
        <p:spPr>
          <a:xfrm>
            <a:off x="6074662" y="6108075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6080753" y="0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"/>
          <p:cNvSpPr/>
          <p:nvPr/>
        </p:nvSpPr>
        <p:spPr>
          <a:xfrm>
            <a:off x="8132707" y="-1386586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"/>
          <p:cNvSpPr/>
          <p:nvPr/>
        </p:nvSpPr>
        <p:spPr>
          <a:xfrm>
            <a:off x="8145187" y="1667509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8130770" y="4709159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"/>
          <p:cNvSpPr/>
          <p:nvPr/>
        </p:nvSpPr>
        <p:spPr>
          <a:xfrm>
            <a:off x="10203381" y="-356618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"/>
          <p:cNvSpPr/>
          <p:nvPr/>
        </p:nvSpPr>
        <p:spPr>
          <a:xfrm>
            <a:off x="10201624" y="2697479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"/>
          <p:cNvSpPr/>
          <p:nvPr/>
        </p:nvSpPr>
        <p:spPr>
          <a:xfrm>
            <a:off x="10201625" y="5751574"/>
            <a:ext cx="1989315" cy="2965450"/>
          </a:xfrm>
          <a:prstGeom prst="roundRect">
            <a:avLst>
              <a:gd name="adj" fmla="val 4835"/>
            </a:avLst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79125" y="1962325"/>
            <a:ext cx="2459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Improving Household Nutrition Security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Public Health in CARICOM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377BCA-00F5-974D-8A90-378D2FD92C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5160" y="429973"/>
            <a:ext cx="1870663" cy="1532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eneric soda can">
            <a:extLst>
              <a:ext uri="{FF2B5EF4-FFF2-40B4-BE49-F238E27FC236}">
                <a16:creationId xmlns:a16="http://schemas.microsoft.com/office/drawing/2014/main" id="{7BD8C599-40C5-4A41-9733-514BF181E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b="3298"/>
          <a:stretch/>
        </p:blipFill>
        <p:spPr bwMode="auto">
          <a:xfrm>
            <a:off x="1524001" y="884312"/>
            <a:ext cx="4051602" cy="47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0F3ED-88B0-41A6-A775-903F4E28DE6F}"/>
              </a:ext>
            </a:extLst>
          </p:cNvPr>
          <p:cNvSpPr txBox="1"/>
          <p:nvPr/>
        </p:nvSpPr>
        <p:spPr>
          <a:xfrm>
            <a:off x="2146487" y="2567240"/>
            <a:ext cx="189827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</a:rPr>
              <a:t>12 oz.</a:t>
            </a:r>
          </a:p>
          <a:p>
            <a:pPr algn="ctr">
              <a:defRPr/>
            </a:pPr>
            <a:r>
              <a:rPr lang="en-US" sz="3800" dirty="0">
                <a:solidFill>
                  <a:srgbClr val="FFFFFF"/>
                </a:solidFill>
              </a:rPr>
              <a:t>355 mL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72990" y="1356370"/>
            <a:ext cx="5936972" cy="1790234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Drinking one </a:t>
            </a:r>
            <a:r>
              <a:rPr lang="en-US" sz="2400" b="1" dirty="0">
                <a:solidFill>
                  <a:srgbClr val="000000"/>
                </a:solidFill>
              </a:rPr>
              <a:t>12 oz. </a:t>
            </a:r>
            <a:r>
              <a:rPr lang="en-US" sz="2000" dirty="0">
                <a:solidFill>
                  <a:srgbClr val="000000"/>
                </a:solidFill>
              </a:rPr>
              <a:t>(355 mL)</a:t>
            </a:r>
            <a:r>
              <a:rPr lang="en-US" sz="2400" b="1" dirty="0">
                <a:solidFill>
                  <a:srgbClr val="000000"/>
                </a:solidFill>
              </a:rPr>
              <a:t> soft drink 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every day for a year </a:t>
            </a:r>
            <a:r>
              <a:rPr lang="en-US" sz="2400" dirty="0"/>
              <a:t>:</a:t>
            </a:r>
          </a:p>
          <a:p>
            <a:pPr marL="742950" lvl="1" indent="-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sz="2000" dirty="0"/>
              <a:t>150 calories × 365 days = </a:t>
            </a:r>
            <a:r>
              <a:rPr lang="en-US" sz="2000" b="1" dirty="0">
                <a:solidFill>
                  <a:srgbClr val="C00000"/>
                </a:solidFill>
              </a:rPr>
              <a:t>54,750 calories</a:t>
            </a:r>
            <a:r>
              <a:rPr lang="en-US" sz="2000" dirty="0"/>
              <a:t> per year = </a:t>
            </a:r>
            <a:r>
              <a:rPr lang="en-US" sz="2000" b="1" dirty="0">
                <a:solidFill>
                  <a:srgbClr val="C00000"/>
                </a:solidFill>
              </a:rPr>
              <a:t>15 pounds of fat </a:t>
            </a:r>
            <a:r>
              <a:rPr lang="en-US" sz="2000" dirty="0"/>
              <a:t>per year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8F4DBC8-DA2A-46C9-843A-9ABD80225952}"/>
              </a:ext>
            </a:extLst>
          </p:cNvPr>
          <p:cNvSpPr/>
          <p:nvPr/>
        </p:nvSpPr>
        <p:spPr>
          <a:xfrm>
            <a:off x="4187190" y="2260748"/>
            <a:ext cx="1120140" cy="3429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C00000">
                  <a:alpha val="3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10207E29-04A3-4C0F-AEB9-EDE61A889D6A}"/>
              </a:ext>
            </a:extLst>
          </p:cNvPr>
          <p:cNvGrpSpPr/>
          <p:nvPr/>
        </p:nvGrpSpPr>
        <p:grpSpPr>
          <a:xfrm>
            <a:off x="4440095" y="5441670"/>
            <a:ext cx="6226098" cy="1301261"/>
            <a:chOff x="3553735" y="5449558"/>
            <a:chExt cx="6188352" cy="12933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C07501-C4C3-4A6F-9AFF-91041487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160" y="5449558"/>
              <a:ext cx="688285" cy="12933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9E0FBC-36B3-4A32-91D3-2FA8DE70E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875" y="5449558"/>
              <a:ext cx="688285" cy="12933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07B22C-950D-491B-99D4-33F003B9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590" y="5449558"/>
              <a:ext cx="688285" cy="12933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5F29CD-7E52-4E81-BEBA-05BD61B83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305" y="5449558"/>
              <a:ext cx="688285" cy="12933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A47526-0E99-47F1-B09F-C85A83492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020" y="5449558"/>
              <a:ext cx="688285" cy="12933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4EBAFD-EDCA-46BC-8BE2-BF2E47D2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735" y="5449559"/>
              <a:ext cx="688285" cy="12933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6ECBF4-623C-48A6-BA1A-BB2F1A0B0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802" y="5449558"/>
              <a:ext cx="688285" cy="12933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8D9D12-8861-4570-BD60-829FE738B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5517" y="5449558"/>
              <a:ext cx="688285" cy="129337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7230FD-A894-4637-B9AB-15ECF08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232" y="5449558"/>
              <a:ext cx="688285" cy="1293372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CD3BFE-B039-40B7-8876-4146B5ACEE91}"/>
              </a:ext>
            </a:extLst>
          </p:cNvPr>
          <p:cNvCxnSpPr>
            <a:cxnSpLocks/>
          </p:cNvCxnSpPr>
          <p:nvPr/>
        </p:nvCxnSpPr>
        <p:spPr>
          <a:xfrm>
            <a:off x="1524001" y="5662581"/>
            <a:ext cx="2847515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617C196-2888-40DB-AFC4-5B53CF54C38E}"/>
              </a:ext>
            </a:extLst>
          </p:cNvPr>
          <p:cNvSpPr txBox="1">
            <a:spLocks/>
          </p:cNvSpPr>
          <p:nvPr/>
        </p:nvSpPr>
        <p:spPr>
          <a:xfrm>
            <a:off x="2443708" y="5759556"/>
            <a:ext cx="2034835" cy="86288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64A0C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A0C8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One 12-oz can soda contains over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/>
              </a:rPr>
            </a:br>
            <a:r>
              <a:rPr lang="en-US" sz="2000" b="1" dirty="0">
                <a:solidFill>
                  <a:srgbClr val="C00000"/>
                </a:solidFill>
                <a:latin typeface="Arial"/>
              </a:rPr>
              <a:t>9 tsp sugar</a:t>
            </a:r>
            <a:endParaRPr lang="en-US" sz="1800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3A67D-CA82-4F7A-AE53-1D69A63BFE7B}"/>
              </a:ext>
            </a:extLst>
          </p:cNvPr>
          <p:cNvSpPr/>
          <p:nvPr/>
        </p:nvSpPr>
        <p:spPr>
          <a:xfrm>
            <a:off x="4728196" y="6544723"/>
            <a:ext cx="5688345" cy="19820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50000"/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CE797D-8D0A-403C-A2B3-F456914DF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190" y="3895421"/>
            <a:ext cx="1120140" cy="34750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F02329A-4B81-48DF-8EE9-C7B23DB22CD0}"/>
              </a:ext>
            </a:extLst>
          </p:cNvPr>
          <p:cNvSpPr txBox="1">
            <a:spLocks/>
          </p:cNvSpPr>
          <p:nvPr/>
        </p:nvSpPr>
        <p:spPr>
          <a:xfrm>
            <a:off x="2620916" y="287450"/>
            <a:ext cx="7543800" cy="601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The cost of a daily sugary drink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75848D7-9D47-4AD8-B490-8E390AB41ACE}"/>
              </a:ext>
            </a:extLst>
          </p:cNvPr>
          <p:cNvSpPr txBox="1">
            <a:spLocks/>
          </p:cNvSpPr>
          <p:nvPr/>
        </p:nvSpPr>
        <p:spPr>
          <a:xfrm>
            <a:off x="4897747" y="3368567"/>
            <a:ext cx="5349241" cy="19559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64A0C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A0C8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To avoid weight gain:</a:t>
            </a:r>
          </a:p>
          <a:p>
            <a:pPr marL="400050" lvl="1" indent="0"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To burn off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the calories from 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ONE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12 oz. sugary drink, the average person would have to 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walk 1.5 miles</a:t>
            </a:r>
            <a:endParaRPr lang="en-US" sz="2000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22" name="Google Shape;61;p2">
            <a:extLst>
              <a:ext uri="{FF2B5EF4-FFF2-40B4-BE49-F238E27FC236}">
                <a16:creationId xmlns:a16="http://schemas.microsoft.com/office/drawing/2014/main" id="{3DA9DA88-1A43-6A47-8E96-6910F38BD6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2059" y="27527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12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a663063cc_0_11"/>
          <p:cNvSpPr/>
          <p:nvPr/>
        </p:nvSpPr>
        <p:spPr>
          <a:xfrm>
            <a:off x="0" y="0"/>
            <a:ext cx="8095200" cy="19431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fa663063cc_0_11"/>
          <p:cNvSpPr/>
          <p:nvPr/>
        </p:nvSpPr>
        <p:spPr>
          <a:xfrm>
            <a:off x="8095184" y="0"/>
            <a:ext cx="4096500" cy="194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298" t="-23507" r="-9288" b="-3332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fa663063cc_0_11"/>
          <p:cNvSpPr txBox="1">
            <a:spLocks noGrp="1"/>
          </p:cNvSpPr>
          <p:nvPr>
            <p:ph type="title"/>
          </p:nvPr>
        </p:nvSpPr>
        <p:spPr>
          <a:xfrm>
            <a:off x="673099" y="660475"/>
            <a:ext cx="7054695" cy="76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ctr"/>
            <a:r>
              <a:rPr lang="en-US" dirty="0">
                <a:solidFill>
                  <a:srgbClr val="FFFF00"/>
                </a:solidFill>
              </a:rPr>
              <a:t>Added Sugar In Drinks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197" name="Google Shape;197;gfa663063cc_0_11"/>
          <p:cNvSpPr txBox="1"/>
          <p:nvPr/>
        </p:nvSpPr>
        <p:spPr>
          <a:xfrm>
            <a:off x="497735" y="2392233"/>
            <a:ext cx="11271300" cy="4076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 Rounded MT Bold" panose="020F0704030504030204" pitchFamily="34" charset="77"/>
              </a:rPr>
              <a:t>Compared to solids, calories from drinks do not satisfy hunger since there is no feeling of fullness </a:t>
            </a:r>
            <a:r>
              <a:rPr lang="en-US" sz="2800" b="1" i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= Wasted Calories</a:t>
            </a:r>
            <a:br>
              <a:rPr lang="en-US" sz="2800" b="1" i="1" dirty="0">
                <a:solidFill>
                  <a:srgbClr val="FF0000"/>
                </a:solidFill>
                <a:latin typeface="Arial Rounded MT Bold" panose="020F0704030504030204" pitchFamily="34" charset="77"/>
              </a:rPr>
            </a:br>
            <a:endParaRPr lang="en-US" sz="2800" b="1" i="1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 Rounded MT Bold" panose="020F0704030504030204" pitchFamily="34" charset="77"/>
              </a:rPr>
              <a:t>Sugar in SSBs contain no nutrients </a:t>
            </a:r>
            <a:r>
              <a:rPr lang="en-US" sz="2800" b="1" i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= Empty Calories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latin typeface="Arial Rounded MT Bold" panose="020F0704030504030204" pitchFamily="34" charset="77"/>
              </a:rPr>
              <a:t>Fructose is of major concern as it is rapidly absorbed and goes to the brain.</a:t>
            </a:r>
            <a:br>
              <a:rPr lang="en-US" sz="2400" i="1" dirty="0">
                <a:latin typeface="Arial Rounded MT Bold" panose="020F0704030504030204" pitchFamily="34" charset="77"/>
              </a:rPr>
            </a:br>
            <a:endParaRPr lang="en-US" sz="2800" b="1" i="1" dirty="0">
              <a:latin typeface="Arial Rounded MT Bold" panose="020F0704030504030204" pitchFamily="34" charset="77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 Rounded MT Bold" panose="020F0704030504030204" pitchFamily="34" charset="77"/>
              </a:rPr>
              <a:t>Sugar in SSBs are absorbed extremely rapidly causing a big increase in blood sugar and in insulin </a:t>
            </a:r>
            <a:r>
              <a:rPr lang="en-US" sz="2800" b="1" i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= Dangerous Calories</a:t>
            </a: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9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096000" y="0"/>
            <a:ext cx="6113171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56086" r="-4333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0" y="-367277"/>
            <a:ext cx="6172199" cy="68580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35660" y="2186711"/>
            <a:ext cx="11353800" cy="4246846"/>
          </a:xfrm>
          <a:prstGeom prst="roundRect">
            <a:avLst>
              <a:gd name="adj" fmla="val 33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23391" y="36124"/>
            <a:ext cx="5719873" cy="200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ctr">
              <a:lnSpc>
                <a:spcPct val="105306"/>
              </a:lnSpc>
            </a:pPr>
            <a:r>
              <a:rPr lang="en-US" sz="4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 &amp; Sugar Sweetened Beverages (SSBs)</a:t>
            </a:r>
            <a:endParaRPr sz="4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Google Shape;243;p14"/>
          <p:cNvSpPr txBox="1"/>
          <p:nvPr/>
        </p:nvSpPr>
        <p:spPr>
          <a:xfrm>
            <a:off x="6120060" y="3433932"/>
            <a:ext cx="4191274" cy="175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77"/>
              </a:rPr>
              <a:t>SSBs are a major cause of obesity, diabetes and heart disease in both adults and children</a:t>
            </a:r>
          </a:p>
        </p:txBody>
      </p:sp>
      <p:cxnSp>
        <p:nvCxnSpPr>
          <p:cNvPr id="245" name="Google Shape;245;p14"/>
          <p:cNvCxnSpPr/>
          <p:nvPr/>
        </p:nvCxnSpPr>
        <p:spPr>
          <a:xfrm>
            <a:off x="5559287" y="2774089"/>
            <a:ext cx="0" cy="336994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3B84D3-738F-8D4A-88DF-4483895C9D0F}"/>
              </a:ext>
            </a:extLst>
          </p:cNvPr>
          <p:cNvSpPr txBox="1"/>
          <p:nvPr/>
        </p:nvSpPr>
        <p:spPr>
          <a:xfrm>
            <a:off x="1137762" y="3617635"/>
            <a:ext cx="4256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Sugar sweetened beverages can lead to weight gain</a:t>
            </a:r>
          </a:p>
        </p:txBody>
      </p:sp>
    </p:spTree>
    <p:extLst>
      <p:ext uri="{BB962C8B-B14F-4D97-AF65-F5344CB8AC3E}">
        <p14:creationId xmlns:p14="http://schemas.microsoft.com/office/powerpoint/2010/main" val="220377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0F40-799C-4708-B5CE-00D447B5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3" y="364435"/>
            <a:ext cx="10641905" cy="706082"/>
          </a:xfrm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latin typeface="Cooper Black" panose="0208090404030B020404" pitchFamily="18" charset="77"/>
              </a:rPr>
              <a:t>Health Impacts From SSBs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A9A9A-7F35-415C-8DB6-8887B1295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44" r="6551" b="18097"/>
          <a:stretch/>
        </p:blipFill>
        <p:spPr>
          <a:xfrm>
            <a:off x="6177815" y="1070517"/>
            <a:ext cx="6014185" cy="54561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0FDD7-B702-A64F-87EC-EB9D4F68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80" y="1722564"/>
            <a:ext cx="5370915" cy="48040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77"/>
              </a:rPr>
              <a:t>SSBs can lead to:</a:t>
            </a:r>
          </a:p>
          <a:p>
            <a:pPr lvl="1"/>
            <a:r>
              <a:rPr lang="en-US" sz="3100" dirty="0"/>
              <a:t>Overweight &amp; obesity</a:t>
            </a:r>
          </a:p>
          <a:p>
            <a:pPr lvl="1"/>
            <a:r>
              <a:rPr lang="en-US" sz="3100" dirty="0"/>
              <a:t>Diabetes </a:t>
            </a:r>
          </a:p>
          <a:p>
            <a:pPr lvl="2"/>
            <a:r>
              <a:rPr lang="en-US" sz="2700" b="1" dirty="0"/>
              <a:t>One SSB per day </a:t>
            </a:r>
            <a:r>
              <a:rPr lang="en-US" sz="2700" dirty="0"/>
              <a:t>increases the risk of </a:t>
            </a:r>
            <a:r>
              <a:rPr lang="en-US" sz="2700" b="1" dirty="0"/>
              <a:t>diabetes</a:t>
            </a:r>
            <a:r>
              <a:rPr lang="en-US" sz="2700" dirty="0"/>
              <a:t> by </a:t>
            </a:r>
            <a:r>
              <a:rPr lang="en-US" sz="2700" b="1" dirty="0">
                <a:solidFill>
                  <a:srgbClr val="FF0000"/>
                </a:solidFill>
              </a:rPr>
              <a:t>18% </a:t>
            </a:r>
            <a:endParaRPr lang="en-US" sz="2700" dirty="0"/>
          </a:p>
          <a:p>
            <a:pPr lvl="1"/>
            <a:r>
              <a:rPr lang="en-US" sz="3100" dirty="0"/>
              <a:t>High blood pressure</a:t>
            </a:r>
          </a:p>
          <a:p>
            <a:pPr lvl="1"/>
            <a:r>
              <a:rPr lang="en-US" sz="3100" dirty="0"/>
              <a:t>Heart disease </a:t>
            </a:r>
          </a:p>
          <a:p>
            <a:pPr lvl="2"/>
            <a:r>
              <a:rPr lang="en-US" sz="2700" b="1" dirty="0"/>
              <a:t>Two SSB per day </a:t>
            </a:r>
            <a:r>
              <a:rPr lang="en-US" sz="2700" b="1" dirty="0">
                <a:solidFill>
                  <a:srgbClr val="FF0000"/>
                </a:solidFill>
              </a:rPr>
              <a:t>doubles </a:t>
            </a:r>
            <a:r>
              <a:rPr lang="en-US" sz="2700" dirty="0"/>
              <a:t>the risk of </a:t>
            </a:r>
            <a:r>
              <a:rPr lang="en-US" sz="2700" b="1" dirty="0"/>
              <a:t>heart disease</a:t>
            </a:r>
            <a:endParaRPr lang="en-US" sz="2700" dirty="0"/>
          </a:p>
          <a:p>
            <a:pPr lvl="1"/>
            <a:r>
              <a:rPr lang="en-US" sz="3100" dirty="0"/>
              <a:t>Dental cavities</a:t>
            </a:r>
            <a:endParaRPr lang="en-US" sz="1900" dirty="0"/>
          </a:p>
          <a:p>
            <a:pPr marL="457200" lvl="1" indent="0">
              <a:buNone/>
            </a:pPr>
            <a:endParaRPr lang="en-US" sz="1900" dirty="0"/>
          </a:p>
          <a:p>
            <a:endParaRPr lang="en-US" dirty="0"/>
          </a:p>
        </p:txBody>
      </p:sp>
      <p:pic>
        <p:nvPicPr>
          <p:cNvPr id="17" name="Google Shape;61;p2">
            <a:extLst>
              <a:ext uri="{FF2B5EF4-FFF2-40B4-BE49-F238E27FC236}">
                <a16:creationId xmlns:a16="http://schemas.microsoft.com/office/drawing/2014/main" id="{B4C56F28-2E24-504A-91BE-B51633496B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45675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73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a663063cc_0_11"/>
          <p:cNvSpPr/>
          <p:nvPr/>
        </p:nvSpPr>
        <p:spPr>
          <a:xfrm>
            <a:off x="0" y="0"/>
            <a:ext cx="8095200" cy="19431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fa663063cc_0_11"/>
          <p:cNvSpPr/>
          <p:nvPr/>
        </p:nvSpPr>
        <p:spPr>
          <a:xfrm>
            <a:off x="8095184" y="0"/>
            <a:ext cx="4096500" cy="194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298" t="-23507" r="-9288" b="-3332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fa663063cc_0_11"/>
          <p:cNvSpPr txBox="1">
            <a:spLocks noGrp="1"/>
          </p:cNvSpPr>
          <p:nvPr>
            <p:ph type="title"/>
          </p:nvPr>
        </p:nvSpPr>
        <p:spPr>
          <a:xfrm>
            <a:off x="350971" y="134142"/>
            <a:ext cx="7393258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Obesity in Jamaica</a:t>
            </a:r>
            <a:endParaRPr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gfa663063cc_0_11"/>
          <p:cNvSpPr txBox="1"/>
          <p:nvPr/>
        </p:nvSpPr>
        <p:spPr>
          <a:xfrm>
            <a:off x="257577" y="2213556"/>
            <a:ext cx="11680954" cy="419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JM" sz="2800" dirty="0">
                <a:latin typeface="Arial Rounded MT Bold" panose="020F0704030504030204" pitchFamily="34" charset="77"/>
              </a:rPr>
              <a:t>In 7 years (2010 to 2017), among children 13 – 15 years: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JM" sz="2800" dirty="0">
                <a:latin typeface="Arial Rounded MT Bold" panose="020F0704030504030204" pitchFamily="34" charset="77"/>
              </a:rPr>
              <a:t>Obesity among boys </a:t>
            </a:r>
            <a:r>
              <a:rPr lang="en-JM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DOUBLED</a:t>
            </a:r>
            <a:r>
              <a:rPr lang="en-JM" sz="2800" dirty="0">
                <a:latin typeface="Arial Rounded MT Bold" panose="020F0704030504030204" pitchFamily="34" charset="77"/>
              </a:rPr>
              <a:t>, from 1 out of 20, to 1 out of 10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JM" sz="2800" dirty="0">
                <a:latin typeface="Arial Rounded MT Bold" panose="020F0704030504030204" pitchFamily="34" charset="77"/>
              </a:rPr>
              <a:t>Obesity in girls increased by </a:t>
            </a:r>
            <a:r>
              <a:rPr lang="en-JM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half</a:t>
            </a:r>
            <a:r>
              <a:rPr lang="en-JM" sz="2800" dirty="0">
                <a:latin typeface="Arial Rounded MT Bold" panose="020F0704030504030204" pitchFamily="34" charset="77"/>
              </a:rPr>
              <a:t>, from 1 out of 15 to 1 out of 10</a:t>
            </a:r>
            <a:br>
              <a:rPr lang="en-JM" sz="2800" dirty="0">
                <a:latin typeface="Arial Rounded MT Bold" panose="020F0704030504030204" pitchFamily="34" charset="77"/>
              </a:rPr>
            </a:br>
            <a:endParaRPr lang="en-JM" sz="2800" dirty="0">
              <a:latin typeface="Arial Rounded MT Bold" panose="020F0704030504030204" pitchFamily="34" charset="77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JM" sz="2800" dirty="0">
                <a:latin typeface="Arial Rounded MT Bold" panose="020F0704030504030204" pitchFamily="34" charset="77"/>
              </a:rPr>
              <a:t>If this trend continues, by 2025: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JM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1 out of 7 boys</a:t>
            </a:r>
            <a:r>
              <a:rPr lang="en-JM" sz="2800" dirty="0">
                <a:latin typeface="Arial Rounded MT Bold" panose="020F0704030504030204" pitchFamily="34" charset="77"/>
              </a:rPr>
              <a:t>, and </a:t>
            </a:r>
            <a:r>
              <a:rPr lang="en-JM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1 out of 8 girls </a:t>
            </a:r>
            <a:r>
              <a:rPr lang="en-JM" sz="2800" dirty="0">
                <a:latin typeface="Arial Rounded MT Bold" panose="020F0704030504030204" pitchFamily="34" charset="77"/>
              </a:rPr>
              <a:t>will be </a:t>
            </a:r>
            <a:r>
              <a:rPr lang="en-JM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obese</a:t>
            </a:r>
            <a:r>
              <a:rPr lang="en-JM" sz="2800" dirty="0">
                <a:latin typeface="Arial Rounded MT Bold" panose="020F0704030504030204" pitchFamily="34" charset="77"/>
              </a:rPr>
              <a:t>, and at risk for</a:t>
            </a:r>
          </a:p>
          <a:p>
            <a:pPr marL="1714500" lvl="3" indent="-342900">
              <a:buFont typeface="Wingdings" pitchFamily="2" charset="2"/>
              <a:buChar char="v"/>
            </a:pPr>
            <a:r>
              <a:rPr lang="en-JM" sz="2800" dirty="0">
                <a:latin typeface="Arial Rounded MT Bold" panose="020F0704030504030204" pitchFamily="34" charset="77"/>
              </a:rPr>
              <a:t>High blood pressure</a:t>
            </a:r>
          </a:p>
          <a:p>
            <a:pPr marL="1714500" lvl="3" indent="-342900">
              <a:buFont typeface="Wingdings" pitchFamily="2" charset="2"/>
              <a:buChar char="v"/>
            </a:pPr>
            <a:r>
              <a:rPr lang="en-JM" sz="2800" dirty="0">
                <a:latin typeface="Arial Rounded MT Bold" panose="020F0704030504030204" pitchFamily="34" charset="77"/>
              </a:rPr>
              <a:t>Diabetes</a:t>
            </a:r>
          </a:p>
          <a:p>
            <a:pPr marL="1714500" lvl="3" indent="-342900">
              <a:buFont typeface="Wingdings" pitchFamily="2" charset="2"/>
              <a:buChar char="v"/>
            </a:pPr>
            <a:r>
              <a:rPr lang="en-JM" sz="2800" dirty="0">
                <a:latin typeface="Arial Rounded MT Bold" panose="020F0704030504030204" pitchFamily="34" charset="77"/>
              </a:rPr>
              <a:t>Joint problems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9CA4-DC53-E742-8267-095E98FD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54" y="236977"/>
            <a:ext cx="5892232" cy="1251894"/>
          </a:xfrm>
          <a:solidFill>
            <a:srgbClr val="002060"/>
          </a:solidFill>
        </p:spPr>
        <p:txBody>
          <a:bodyPr vert="horz" lIns="9000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4400" kern="1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Did We Get  Here?</a:t>
            </a:r>
            <a:endParaRPr lang="en-US" sz="4400" kern="12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BF0E0-4A4C-C44C-AB24-07B7E16F2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lnSpc>
                <a:spcPct val="90000"/>
              </a:lnSpc>
              <a:spcAft>
                <a:spcPts val="600"/>
              </a:spcAft>
              <a:buSzPct val="110000"/>
            </a:pP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ooper Black" panose="0208090404030B020404" pitchFamily="18" charset="77"/>
              </a:rPr>
              <a:t>Producers and marketers of unhealthy foods target children through…</a:t>
            </a:r>
            <a:br>
              <a:rPr lang="en-US" sz="4400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ooper Black" panose="0208090404030B020404" pitchFamily="18" charset="77"/>
              </a:rPr>
            </a:br>
            <a:endParaRPr lang="en-US" sz="4400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Cooper Black" panose="0208090404030B020404" pitchFamily="18" charset="77"/>
            </a:endParaRPr>
          </a:p>
          <a:p>
            <a:pPr marL="0" indent="0" algn="ctr">
              <a:lnSpc>
                <a:spcPct val="90000"/>
              </a:lnSpc>
              <a:spcAft>
                <a:spcPts val="600"/>
              </a:spcAft>
              <a:buSzPct val="110000"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Rounded MT Bold" panose="020F0704030504030204" pitchFamily="34" charset="77"/>
              </a:rPr>
              <a:t>Advertising and Marketing</a:t>
            </a:r>
            <a:endParaRPr lang="en-US" altLang="en-US" sz="4400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Cooper Black" panose="0208090404030B020404" pitchFamily="18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919D7-5A9E-F24A-A6D3-ED890771A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786" y="1488871"/>
            <a:ext cx="4499826" cy="42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0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7262427" y="-3772"/>
            <a:ext cx="4944009" cy="6858000"/>
          </a:xfrm>
          <a:prstGeom prst="rect">
            <a:avLst/>
          </a:prstGeom>
          <a:solidFill>
            <a:srgbClr val="F188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388907" y="1864234"/>
            <a:ext cx="6114923" cy="484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Brand Preference in Children</a:t>
            </a:r>
            <a:br>
              <a:rPr lang="en-GB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>
                <a:solidFill>
                  <a:schemeClr val="tx1"/>
                </a:solidFill>
                <a:latin typeface="Trebuchet MS" pitchFamily="-103" charset="0"/>
              </a:rPr>
              <a:t>Dr Emma </a:t>
            </a:r>
            <a:r>
              <a:rPr lang="en-US" sz="1400" dirty="0" err="1">
                <a:solidFill>
                  <a:schemeClr val="tx1"/>
                </a:solidFill>
                <a:latin typeface="Trebuchet MS" pitchFamily="-103" charset="0"/>
              </a:rPr>
              <a:t>Boyland</a:t>
            </a:r>
            <a:r>
              <a:rPr lang="en-US" sz="1400" dirty="0">
                <a:solidFill>
                  <a:schemeClr val="tx1"/>
                </a:solidFill>
                <a:latin typeface="Trebuchet MS" pitchFamily="-103" charset="0"/>
              </a:rPr>
              <a:t>, University of Liverpool</a:t>
            </a:r>
            <a:br>
              <a:rPr lang="en-US" sz="1400" dirty="0">
                <a:solidFill>
                  <a:schemeClr val="tx1"/>
                </a:solidFill>
                <a:latin typeface="Trebuchet MS" pitchFamily="-103" charset="0"/>
              </a:rPr>
            </a:b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400" dirty="0">
                <a:solidFill>
                  <a:schemeClr val="tx1"/>
                </a:solidFill>
                <a:latin typeface="Trebuchet MS" pitchFamily="-103" charset="0"/>
              </a:rPr>
              <a:t>6 months:  Forming mental images of corporate logos and mascots.</a:t>
            </a:r>
            <a:br>
              <a:rPr lang="en-GB" sz="2400" dirty="0">
                <a:solidFill>
                  <a:schemeClr val="tx1"/>
                </a:solidFill>
                <a:latin typeface="Trebuchet MS" pitchFamily="-103" charset="0"/>
              </a:rPr>
            </a:br>
            <a:r>
              <a:rPr lang="en-GB" sz="2400" dirty="0">
                <a:solidFill>
                  <a:schemeClr val="tx1"/>
                </a:solidFill>
                <a:latin typeface="Trebuchet MS" pitchFamily="-103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rebuchet MS" pitchFamily="-103" charset="0"/>
              </a:rPr>
            </a:br>
            <a:r>
              <a:rPr lang="en-GB" sz="2400" dirty="0">
                <a:solidFill>
                  <a:schemeClr val="tx1"/>
                </a:solidFill>
                <a:latin typeface="Trebuchet MS" pitchFamily="-103" charset="0"/>
              </a:rPr>
              <a:t>2 years:     Children have beliefs about specific brands.</a:t>
            </a:r>
            <a:br>
              <a:rPr lang="en-GB" sz="2400" dirty="0">
                <a:solidFill>
                  <a:schemeClr val="tx1"/>
                </a:solidFill>
                <a:latin typeface="Trebuchet MS" pitchFamily="-103" charset="0"/>
              </a:rPr>
            </a:br>
            <a:r>
              <a:rPr lang="en-GB" sz="2400" dirty="0">
                <a:solidFill>
                  <a:schemeClr val="tx1"/>
                </a:solidFill>
                <a:latin typeface="Trebuchet MS" pitchFamily="-103" charset="0"/>
              </a:rPr>
              <a:t/>
            </a:r>
            <a:br>
              <a:rPr lang="en-GB" sz="2400" dirty="0">
                <a:solidFill>
                  <a:schemeClr val="tx1"/>
                </a:solidFill>
                <a:latin typeface="Trebuchet MS" pitchFamily="-103" charset="0"/>
              </a:rPr>
            </a:br>
            <a:r>
              <a:rPr lang="en-GB" sz="2400" dirty="0">
                <a:solidFill>
                  <a:schemeClr val="tx1"/>
                </a:solidFill>
                <a:latin typeface="Trebuchet MS" pitchFamily="-103" charset="0"/>
              </a:rPr>
              <a:t>3 years:     Already making specific requests for brand name products. </a:t>
            </a:r>
            <a:br>
              <a:rPr lang="en-GB" sz="2400" dirty="0">
                <a:solidFill>
                  <a:schemeClr val="tx1"/>
                </a:solidFill>
                <a:latin typeface="Trebuchet MS" pitchFamily="-103" charset="0"/>
              </a:rPr>
            </a:br>
            <a:r>
              <a:rPr lang="en-GB" sz="2400" dirty="0">
                <a:solidFill>
                  <a:schemeClr val="tx1"/>
                </a:solidFill>
                <a:latin typeface="Trebuchet MS" pitchFamily="-103" charset="0"/>
              </a:rPr>
              <a:t>Can identify brand names &amp; logos especially with cartoon characters.</a:t>
            </a:r>
            <a:r>
              <a:rPr lang="en-GB" sz="1800" dirty="0">
                <a:solidFill>
                  <a:schemeClr val="tx1"/>
                </a:solidFill>
                <a:latin typeface="Trebuchet MS" pitchFamily="-103" charset="0"/>
              </a:rPr>
              <a:t/>
            </a:r>
            <a:br>
              <a:rPr lang="en-GB" sz="1800" dirty="0">
                <a:solidFill>
                  <a:schemeClr val="tx1"/>
                </a:solidFill>
                <a:latin typeface="Trebuchet MS" pitchFamily="-103" charset="0"/>
              </a:rPr>
            </a:br>
            <a:endParaRPr lang="en-GB" sz="1800" dirty="0">
              <a:solidFill>
                <a:schemeClr val="tx1"/>
              </a:solidFill>
              <a:latin typeface="Trebuchet MS" pitchFamily="-103" charset="0"/>
            </a:endParaRPr>
          </a:p>
        </p:txBody>
      </p:sp>
      <p:pic>
        <p:nvPicPr>
          <p:cNvPr id="117" name="Google Shape;1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234" y="409689"/>
            <a:ext cx="658431" cy="94316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"/>
          <p:cNvSpPr/>
          <p:nvPr/>
        </p:nvSpPr>
        <p:spPr>
          <a:xfrm>
            <a:off x="6722772" y="1956122"/>
            <a:ext cx="5080320" cy="2989366"/>
          </a:xfrm>
          <a:prstGeom prst="roundRect">
            <a:avLst>
              <a:gd name="adj" fmla="val 2713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09BD0-230B-FF4D-AF35-8370E81BE472}"/>
              </a:ext>
            </a:extLst>
          </p:cNvPr>
          <p:cNvSpPr txBox="1"/>
          <p:nvPr/>
        </p:nvSpPr>
        <p:spPr>
          <a:xfrm>
            <a:off x="1183971" y="190126"/>
            <a:ext cx="594315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SzPct val="110000"/>
            </a:pPr>
            <a:r>
              <a:rPr lang="en-US" sz="4800" b="1" dirty="0">
                <a:ln w="15875">
                  <a:solidFill>
                    <a:srgbClr val="FFFF00"/>
                  </a:solidFill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Advertising &amp; Marketing -</a:t>
            </a:r>
            <a:endParaRPr lang="en-US" altLang="en-US" sz="4800" b="1" dirty="0">
              <a:ln w="15875">
                <a:solidFill>
                  <a:srgbClr val="FFFF00"/>
                </a:solidFill>
              </a:ln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4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Television and eating patterns</a:t>
            </a:r>
          </a:p>
        </p:txBody>
      </p:sp>
      <p:pic>
        <p:nvPicPr>
          <p:cNvPr id="26627" name="Picture 6" descr="fast food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67785" y="916781"/>
            <a:ext cx="1514475" cy="1785938"/>
          </a:xfrm>
        </p:spPr>
      </p:pic>
      <p:pic>
        <p:nvPicPr>
          <p:cNvPr id="26628" name="Picture 7" descr="fa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9194" y="1071563"/>
            <a:ext cx="22336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risps_snack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6720" y="738197"/>
            <a:ext cx="20161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764683" y="2757454"/>
            <a:ext cx="1066263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-103" charset="0"/>
              <a:buChar char="•"/>
            </a:pPr>
            <a:r>
              <a:rPr lang="en-GB" sz="2800" dirty="0">
                <a:latin typeface="Trebuchet MS" pitchFamily="-103" charset="0"/>
              </a:rPr>
              <a:t> Television viewing has been associated with:</a:t>
            </a:r>
          </a:p>
          <a:p>
            <a:pPr>
              <a:buFont typeface="Arial" pitchFamily="-103" charset="0"/>
              <a:buChar char="•"/>
            </a:pPr>
            <a:endParaRPr lang="en-GB" sz="2800" dirty="0">
              <a:latin typeface="Trebuchet MS" pitchFamily="-103" charset="0"/>
            </a:endParaRPr>
          </a:p>
          <a:p>
            <a:pPr lvl="1">
              <a:buFont typeface="Arial" pitchFamily="-103" charset="0"/>
              <a:buChar char="•"/>
            </a:pPr>
            <a:r>
              <a:rPr lang="en-GB" sz="2800" dirty="0">
                <a:latin typeface="Trebuchet MS" pitchFamily="-103" charset="0"/>
              </a:rPr>
              <a:t> Eating more often </a:t>
            </a:r>
            <a:r>
              <a:rPr lang="en-GB" sz="2000" dirty="0">
                <a:latin typeface="Trebuchet MS" pitchFamily="-103" charset="0"/>
              </a:rPr>
              <a:t>(</a:t>
            </a:r>
            <a:r>
              <a:rPr lang="en-GB" sz="2000" dirty="0" err="1">
                <a:latin typeface="Trebuchet MS" pitchFamily="-103" charset="0"/>
              </a:rPr>
              <a:t>Stroebele</a:t>
            </a:r>
            <a:r>
              <a:rPr lang="en-GB" sz="2000" dirty="0">
                <a:latin typeface="Trebuchet MS" pitchFamily="-103" charset="0"/>
              </a:rPr>
              <a:t> &amp; Castro, 2004).</a:t>
            </a:r>
          </a:p>
          <a:p>
            <a:pPr lvl="1">
              <a:buFont typeface="Arial" pitchFamily="-103" charset="0"/>
              <a:buChar char="•"/>
            </a:pPr>
            <a:r>
              <a:rPr lang="en-GB" sz="2800" dirty="0">
                <a:latin typeface="Trebuchet MS" pitchFamily="-103" charset="0"/>
              </a:rPr>
              <a:t> Eating more fast food </a:t>
            </a:r>
            <a:r>
              <a:rPr lang="en-GB" sz="2000" dirty="0">
                <a:latin typeface="Trebuchet MS" pitchFamily="-103" charset="0"/>
              </a:rPr>
              <a:t>(Taveras et al., 2006).</a:t>
            </a:r>
          </a:p>
          <a:p>
            <a:pPr lvl="1">
              <a:buFont typeface="Arial" pitchFamily="-103" charset="0"/>
              <a:buChar char="•"/>
            </a:pPr>
            <a:r>
              <a:rPr lang="en-GB" sz="2800" dirty="0">
                <a:latin typeface="Trebuchet MS" pitchFamily="-103" charset="0"/>
              </a:rPr>
              <a:t> Snacking </a:t>
            </a:r>
            <a:r>
              <a:rPr lang="en-GB" sz="2000" dirty="0">
                <a:latin typeface="Trebuchet MS" pitchFamily="-103" charset="0"/>
              </a:rPr>
              <a:t>(Snoek et al., 2006; Thomson et al., 2006).</a:t>
            </a:r>
          </a:p>
          <a:p>
            <a:pPr lvl="1">
              <a:buFont typeface="Arial" pitchFamily="-103" charset="0"/>
              <a:buChar char="•"/>
            </a:pPr>
            <a:r>
              <a:rPr lang="en-GB" sz="2800" dirty="0">
                <a:latin typeface="Trebuchet MS" pitchFamily="-103" charset="0"/>
              </a:rPr>
              <a:t> Eating more dietary fat </a:t>
            </a:r>
            <a:r>
              <a:rPr lang="en-GB" sz="2000" dirty="0">
                <a:latin typeface="Trebuchet MS" pitchFamily="-103" charset="0"/>
              </a:rPr>
              <a:t>(Epstein et al., 2005; Miller et al., 2008).</a:t>
            </a:r>
          </a:p>
          <a:p>
            <a:pPr lvl="1">
              <a:buFont typeface="Arial" pitchFamily="-103" charset="0"/>
              <a:buChar char="•"/>
            </a:pPr>
            <a:r>
              <a:rPr lang="en-GB" sz="2800" dirty="0">
                <a:latin typeface="Trebuchet MS" pitchFamily="-103" charset="0"/>
              </a:rPr>
              <a:t> Lower intake of fruit and vegetables </a:t>
            </a:r>
            <a:r>
              <a:rPr lang="en-GB" sz="2000" dirty="0">
                <a:latin typeface="Trebuchet MS" pitchFamily="-103" charset="0"/>
              </a:rPr>
              <a:t>(Boynton-Jarrett et al., 2003).</a:t>
            </a:r>
          </a:p>
          <a:p>
            <a:pPr lvl="1">
              <a:buFont typeface="Arial" pitchFamily="-103" charset="0"/>
              <a:buChar char="•"/>
            </a:pPr>
            <a:endParaRPr lang="en-GB" sz="2000" dirty="0">
              <a:latin typeface="Trebuchet MS" pitchFamily="-103" charset="0"/>
            </a:endParaRPr>
          </a:p>
        </p:txBody>
      </p:sp>
      <p:pic>
        <p:nvPicPr>
          <p:cNvPr id="26631" name="Picture 7" descr="LVP_UNI_LOGO_Panton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6019801"/>
            <a:ext cx="19050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81CEC-751B-8840-8BA3-5BF63F8E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3" y="4872633"/>
            <a:ext cx="10901471" cy="1665326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solidFill>
                  <a:srgbClr val="FFFF00"/>
                </a:solidFill>
                <a:latin typeface="Cooper Black" panose="0208090404030B020404" pitchFamily="18" charset="77"/>
                <a:ea typeface="+mj-ea"/>
                <a:cs typeface="+mj-cs"/>
              </a:rPr>
              <a:t>International Soccer Star Renaldo  </a:t>
            </a:r>
            <a:br>
              <a:rPr lang="en-US" sz="4000" dirty="0">
                <a:solidFill>
                  <a:srgbClr val="FFFF00"/>
                </a:solidFill>
                <a:latin typeface="Cooper Black" panose="0208090404030B020404" pitchFamily="18" charset="77"/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latin typeface="Cooper Black" panose="0208090404030B020404" pitchFamily="18" charset="77"/>
                <a:ea typeface="+mj-ea"/>
                <a:cs typeface="+mj-cs"/>
              </a:rPr>
              <a:t>says </a:t>
            </a:r>
            <a:br>
              <a:rPr lang="en-US" sz="4000" dirty="0">
                <a:solidFill>
                  <a:srgbClr val="FFFF00"/>
                </a:solidFill>
                <a:latin typeface="Cooper Black" panose="0208090404030B020404" pitchFamily="18" charset="77"/>
                <a:ea typeface="+mj-ea"/>
                <a:cs typeface="+mj-cs"/>
              </a:rPr>
            </a:br>
            <a:r>
              <a:rPr lang="en-US" sz="4000" dirty="0">
                <a:ln w="15875">
                  <a:solidFill>
                    <a:srgbClr val="FFFF00"/>
                  </a:solidFill>
                </a:ln>
                <a:solidFill>
                  <a:srgbClr val="00B0F0"/>
                </a:solidFill>
                <a:latin typeface="Cooper Black" panose="0208090404030B020404" pitchFamily="18" charset="77"/>
                <a:ea typeface="+mj-ea"/>
                <a:cs typeface="+mj-cs"/>
              </a:rPr>
              <a:t>“Drink Water Instead”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44BD4-A4E3-9F4D-9469-467729398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6" b="22040"/>
          <a:stretch/>
        </p:blipFill>
        <p:spPr>
          <a:xfrm>
            <a:off x="106038" y="32004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1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6710041" y="0"/>
            <a:ext cx="5481960" cy="6858000"/>
          </a:xfrm>
          <a:prstGeom prst="rect">
            <a:avLst/>
          </a:prstGeom>
          <a:solidFill>
            <a:srgbClr val="2FB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719504" y="1009666"/>
            <a:ext cx="5140463" cy="684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700" marR="5080" lvl="0">
              <a:lnSpc>
                <a:spcPct val="110476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What should we drink? </a:t>
            </a:r>
            <a:endParaRPr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361437" y="2588455"/>
            <a:ext cx="6074209" cy="358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JM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Naturally occurring </a:t>
            </a:r>
            <a:r>
              <a:rPr lang="en-JM" sz="2800" dirty="0">
                <a:latin typeface="Cooper Black" panose="0208090404030B020404" pitchFamily="18" charset="77"/>
              </a:rPr>
              <a:t>sugars, like in </a:t>
            </a:r>
            <a:r>
              <a:rPr lang="en-JM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fruit and milk,</a:t>
            </a:r>
            <a:r>
              <a:rPr lang="en-JM" sz="2800" dirty="0">
                <a:latin typeface="Cooper Black" panose="0208090404030B020404" pitchFamily="18" charset="77"/>
              </a:rPr>
              <a:t> are OK</a:t>
            </a:r>
            <a:r>
              <a:rPr lang="en-JM" sz="2800" dirty="0"/>
              <a:t>.</a:t>
            </a:r>
          </a:p>
          <a:p>
            <a:endParaRPr lang="en-JM" sz="2800" dirty="0"/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Green juice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>
                <a:latin typeface="Cooper Black" panose="0208090404030B020404" pitchFamily="18" charset="77"/>
              </a:rPr>
              <a:t>High in nutritional value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>
                <a:latin typeface="Cooper Black" panose="0208090404030B020404" pitchFamily="18" charset="77"/>
              </a:rPr>
              <a:t>Sweetened with fruits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3200" dirty="0">
              <a:latin typeface="Cooper Black" panose="0208090404030B020404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US" sz="3200" dirty="0">
              <a:solidFill>
                <a:srgbClr val="FF0000"/>
              </a:solidFill>
              <a:latin typeface="Cooper Black" panose="0208090404030B020404" pitchFamily="18" charset="77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304" y="115275"/>
            <a:ext cx="658431" cy="94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F51D4-0B19-5344-B250-DDFA97643D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4" r="32340" b="11035"/>
          <a:stretch/>
        </p:blipFill>
        <p:spPr>
          <a:xfrm>
            <a:off x="9518313" y="2717207"/>
            <a:ext cx="2488570" cy="2107581"/>
          </a:xfrm>
          <a:prstGeom prst="rect">
            <a:avLst/>
          </a:prstGeom>
        </p:spPr>
      </p:pic>
      <p:sp>
        <p:nvSpPr>
          <p:cNvPr id="12" name="Google Shape;126;p8">
            <a:extLst>
              <a:ext uri="{FF2B5EF4-FFF2-40B4-BE49-F238E27FC236}">
                <a16:creationId xmlns:a16="http://schemas.microsoft.com/office/drawing/2014/main" id="{D78CEC51-007B-944F-AD96-0E9D216FE884}"/>
              </a:ext>
            </a:extLst>
          </p:cNvPr>
          <p:cNvSpPr/>
          <p:nvPr/>
        </p:nvSpPr>
        <p:spPr>
          <a:xfrm>
            <a:off x="6872460" y="115275"/>
            <a:ext cx="2460735" cy="3079769"/>
          </a:xfrm>
          <a:prstGeom prst="roundRect">
            <a:avLst>
              <a:gd name="adj" fmla="val 4504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29C41-DC15-074E-92CE-D556E91D86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6" r="26082" b="3230"/>
          <a:stretch/>
        </p:blipFill>
        <p:spPr>
          <a:xfrm>
            <a:off x="6834267" y="4421211"/>
            <a:ext cx="2454615" cy="22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/>
          <p:nvPr/>
        </p:nvSpPr>
        <p:spPr>
          <a:xfrm>
            <a:off x="8729346" y="0"/>
            <a:ext cx="3462654" cy="6858000"/>
          </a:xfrm>
          <a:prstGeom prst="rect">
            <a:avLst/>
          </a:prstGeom>
          <a:solidFill>
            <a:srgbClr val="EE2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ctrTitle"/>
          </p:nvPr>
        </p:nvSpPr>
        <p:spPr>
          <a:xfrm>
            <a:off x="452352" y="3429000"/>
            <a:ext cx="8276994" cy="182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/>
            <a:r>
              <a:rPr lang="en-US" sz="5900" dirty="0">
                <a:solidFill>
                  <a:srgbClr val="303D4A"/>
                </a:solidFill>
                <a:latin typeface="Cooper Black" panose="0208090404030B020404" pitchFamily="18" charset="77"/>
              </a:rPr>
              <a:t>Different types and forms of sugar</a:t>
            </a:r>
            <a:endParaRPr sz="6200" dirty="0">
              <a:latin typeface="Cooper Black" panose="0208090404030B020404" pitchFamily="18" charset="77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45675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6710041" y="0"/>
            <a:ext cx="5481960" cy="6858000"/>
          </a:xfrm>
          <a:prstGeom prst="rect">
            <a:avLst/>
          </a:prstGeom>
          <a:solidFill>
            <a:srgbClr val="2FB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868470" y="1062601"/>
            <a:ext cx="5140463" cy="684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700" marR="5080" lvl="0">
              <a:lnSpc>
                <a:spcPct val="110476"/>
              </a:lnSpc>
            </a:pP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What should we drink? </a:t>
            </a:r>
            <a:endParaRPr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285278" y="2227464"/>
            <a:ext cx="6074209" cy="487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Coconut Water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>
                <a:latin typeface="Cooper Black" panose="0208090404030B020404" pitchFamily="18" charset="77"/>
              </a:rPr>
              <a:t>High nutrition value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>
                <a:latin typeface="Cooper Black" panose="0208090404030B020404" pitchFamily="18" charset="77"/>
              </a:rPr>
              <a:t>Reduces high blood pressure</a:t>
            </a:r>
            <a:br>
              <a:rPr lang="en-US" sz="2800" dirty="0">
                <a:latin typeface="Cooper Black" panose="0208090404030B020404" pitchFamily="18" charset="77"/>
              </a:rPr>
            </a:br>
            <a:endParaRPr lang="en-US" sz="2800" dirty="0">
              <a:latin typeface="Cooper Black" panose="0208090404030B020404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Plain water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To add </a:t>
            </a:r>
            <a:r>
              <a:rPr lang="en-US" sz="2800" dirty="0" err="1">
                <a:solidFill>
                  <a:srgbClr val="FF0000"/>
                </a:solidFill>
                <a:latin typeface="Cooper Black" panose="0208090404030B020404" pitchFamily="18" charset="77"/>
              </a:rPr>
              <a:t>flavour</a:t>
            </a:r>
            <a:r>
              <a:rPr lang="en-US" sz="2800" dirty="0">
                <a:solidFill>
                  <a:srgbClr val="FF0000"/>
                </a:solidFill>
                <a:latin typeface="Cooper Black" panose="0208090404030B020404" pitchFamily="18" charset="77"/>
              </a:rPr>
              <a:t>, try 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>
                <a:latin typeface="Cooper Black" panose="0208090404030B020404" pitchFamily="18" charset="77"/>
              </a:rPr>
              <a:t>¾ water, ¼ fruit 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>
                <a:latin typeface="Cooper Black" panose="0208090404030B020404" pitchFamily="18" charset="77"/>
              </a:rPr>
              <a:t>Gradually change your taste for sugar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3200" dirty="0">
              <a:latin typeface="Cooper Black" panose="0208090404030B020404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US" sz="3200" dirty="0">
              <a:solidFill>
                <a:srgbClr val="FF0000"/>
              </a:solidFill>
              <a:latin typeface="Cooper Black" panose="0208090404030B020404" pitchFamily="18" charset="77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304" y="115275"/>
            <a:ext cx="658431" cy="94316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>
            <a:off x="7093895" y="485583"/>
            <a:ext cx="3625430" cy="2416962"/>
          </a:xfrm>
          <a:prstGeom prst="roundRect">
            <a:avLst>
              <a:gd name="adj" fmla="val 5133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ECFC77-0A35-044B-B297-47FC403E4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610" y="3261481"/>
            <a:ext cx="3095036" cy="29872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5C014-206A-D140-96CC-76643A73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793" y="1325563"/>
            <a:ext cx="7351119" cy="50879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BB6F59-0E06-244C-AC38-5097F875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What should we drink?</a:t>
            </a:r>
          </a:p>
        </p:txBody>
      </p:sp>
    </p:spTree>
    <p:extLst>
      <p:ext uri="{BB962C8B-B14F-4D97-AF65-F5344CB8AC3E}">
        <p14:creationId xmlns:p14="http://schemas.microsoft.com/office/powerpoint/2010/main" val="244525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EBA1F-86AB-7A41-9845-1A5329B3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296"/>
            <a:ext cx="4929809" cy="607805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77"/>
              </a:rPr>
              <a:t>Jamaica Government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DFFDA-1E2C-5048-9036-0C946CF0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6720F982-6723-470E-9F58-CB72A4D759B5}" type="slidenum">
              <a:rPr lang="en-US" smtClean="0"/>
              <a:pPr>
                <a:spcAft>
                  <a:spcPts val="600"/>
                </a:spcAft>
                <a:defRPr/>
              </a:pPr>
              <a:t>22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86CEE4F-1249-43F3-68DB-A24713DFE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63685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284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355600"/>
            <a:ext cx="10827238" cy="1325563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/>
            </a:r>
            <a:b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77"/>
              </a:rPr>
              <a:t>MOHW HFJ Advocacy - Jamaica Media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77"/>
              </a:rPr>
              <a:t>Campaign funded by Bloomberg Philanthropies</a:t>
            </a:r>
            <a:r>
              <a:rPr lang="en-US" sz="27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/>
            </a:r>
            <a:br>
              <a:rPr lang="en-US" sz="27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</a:br>
            <a:r>
              <a:rPr lang="en-US" sz="2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/>
            </a:r>
            <a:br>
              <a:rPr lang="en-US" sz="21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</a:br>
            <a:endParaRPr lang="en-US" sz="21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0A71FA-35F2-334F-9B3D-A9AF5E208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500" y="1880360"/>
            <a:ext cx="5157787" cy="823912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https://www.youtube.com/watch?v=t-WNCdIlWNY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SB ad from Jamaica.mp4">
            <a:hlinkClick r:id="" action="ppaction://media"/>
          </p:cNvPr>
          <p:cNvPicPr>
            <a:picLocks noGrp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6612" y="2901628"/>
            <a:ext cx="4663039" cy="345472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ECC17-469B-994A-BAA5-64ABFF142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879439"/>
            <a:ext cx="5183188" cy="823912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https://www.youtube.com/watch?v=cQeeGB0i6VE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0FE201-8472-1E46-8B47-0E50EB5B5D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172201" y="2901628"/>
            <a:ext cx="4976446" cy="34547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0F982-6723-470E-9F58-CB72A4D759B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198D3B-B64B-094D-81AC-84E60B09B2A8}"/>
              </a:ext>
            </a:extLst>
          </p:cNvPr>
          <p:cNvSpPr txBox="1">
            <a:spLocks/>
          </p:cNvSpPr>
          <p:nvPr/>
        </p:nvSpPr>
        <p:spPr>
          <a:xfrm>
            <a:off x="0" y="2416175"/>
            <a:ext cx="83026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/>
            </a:r>
            <a:br>
              <a:rPr lang="en-US" sz="4000"/>
            </a:b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46700C-6BF7-2B40-9217-60305E481B7F}"/>
              </a:ext>
            </a:extLst>
          </p:cNvPr>
          <p:cNvSpPr txBox="1">
            <a:spLocks/>
          </p:cNvSpPr>
          <p:nvPr/>
        </p:nvSpPr>
        <p:spPr>
          <a:xfrm>
            <a:off x="0" y="437197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BA161-DBE0-4049-AE21-3217AC2289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45465"/>
            <a:ext cx="5943600" cy="1584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727C1-92A5-1B44-AB79-6ED07397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3364"/>
          <a:stretch/>
        </p:blipFill>
        <p:spPr>
          <a:xfrm>
            <a:off x="2438401" y="2057401"/>
            <a:ext cx="7238999" cy="4149329"/>
          </a:xfrm>
          <a:prstGeom prst="rect">
            <a:avLst/>
          </a:prstGeom>
        </p:spPr>
      </p:pic>
      <p:pic>
        <p:nvPicPr>
          <p:cNvPr id="9" name="Google Shape;84;p4">
            <a:extLst>
              <a:ext uri="{FF2B5EF4-FFF2-40B4-BE49-F238E27FC236}">
                <a16:creationId xmlns:a16="http://schemas.microsoft.com/office/drawing/2014/main" id="{A450D030-BA97-8F49-B13B-322EACE53B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391" y="95645"/>
            <a:ext cx="953077" cy="128231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612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/>
          <p:nvPr/>
        </p:nvSpPr>
        <p:spPr>
          <a:xfrm>
            <a:off x="0" y="0"/>
            <a:ext cx="12192000" cy="1943100"/>
          </a:xfrm>
          <a:prstGeom prst="rect">
            <a:avLst/>
          </a:prstGeom>
          <a:solidFill>
            <a:srgbClr val="2EAE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3808229" y="588000"/>
            <a:ext cx="509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Our Partners</a:t>
            </a:r>
            <a:endParaRPr dirty="0"/>
          </a:p>
        </p:txBody>
      </p:sp>
      <p:pic>
        <p:nvPicPr>
          <p:cNvPr id="253" name="Google Shape;25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6524" y="2758575"/>
            <a:ext cx="1290750" cy="11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926" y="2174461"/>
            <a:ext cx="1149250" cy="1987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8139" y="3008577"/>
            <a:ext cx="2406398" cy="6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0599" y="4408373"/>
            <a:ext cx="4200775" cy="181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24903" y="2893356"/>
            <a:ext cx="4200775" cy="87833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/>
          <p:nvPr/>
        </p:nvSpPr>
        <p:spPr>
          <a:xfrm>
            <a:off x="2922276" y="1355100"/>
            <a:ext cx="603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Improving Household Nutrition Security and Public Health in CARICOM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/>
          <p:nvPr/>
        </p:nvSpPr>
        <p:spPr>
          <a:xfrm>
            <a:off x="-1" y="0"/>
            <a:ext cx="6172199" cy="68580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6"/>
          <p:cNvSpPr txBox="1">
            <a:spLocks noGrp="1"/>
          </p:cNvSpPr>
          <p:nvPr>
            <p:ph type="title"/>
          </p:nvPr>
        </p:nvSpPr>
        <p:spPr>
          <a:xfrm>
            <a:off x="2012001" y="1551900"/>
            <a:ext cx="28815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00" rIns="0" bIns="0" anchor="t" anchorCtr="0">
            <a:spAutoFit/>
          </a:bodyPr>
          <a:lstStyle/>
          <a:p>
            <a:pPr marL="339090" marR="5080" lvl="0" indent="-327025" algn="l" rtl="0">
              <a:lnSpc>
                <a:spcPct val="1129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700"/>
              <a:t>Thank  you!</a:t>
            </a:r>
            <a:endParaRPr sz="5700"/>
          </a:p>
        </p:txBody>
      </p:sp>
      <p:sp>
        <p:nvSpPr>
          <p:cNvPr id="265" name="Google Shape;265;p16"/>
          <p:cNvSpPr txBox="1"/>
          <p:nvPr/>
        </p:nvSpPr>
        <p:spPr>
          <a:xfrm>
            <a:off x="8004925" y="4122344"/>
            <a:ext cx="2278380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03D4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Prof. T. Alafia Samuels</a:t>
            </a:r>
            <a:endParaRPr sz="1200" b="0" i="0" u="none" strike="noStrike" cap="non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12065" marR="5080" lvl="0" indent="0" algn="ctr" rtl="0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03D4A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Caribbean Institute for Health Research  University of the West Indies, Mona</a:t>
            </a:r>
            <a:endParaRPr sz="1200" b="0" i="0" u="none" strike="noStrike" cap="none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66" name="Google Shape;2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9649" y="367438"/>
            <a:ext cx="2008238" cy="2876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6"/>
          <p:cNvGrpSpPr/>
          <p:nvPr/>
        </p:nvGrpSpPr>
        <p:grpSpPr>
          <a:xfrm>
            <a:off x="7542157" y="5155186"/>
            <a:ext cx="3201332" cy="531026"/>
            <a:chOff x="7542200" y="5155182"/>
            <a:chExt cx="3203575" cy="531026"/>
          </a:xfrm>
        </p:grpSpPr>
        <p:sp>
          <p:nvSpPr>
            <p:cNvPr id="268" name="Google Shape;268;p16"/>
            <p:cNvSpPr/>
            <p:nvPr/>
          </p:nvSpPr>
          <p:spPr>
            <a:xfrm>
              <a:off x="7542200" y="5252503"/>
              <a:ext cx="3203575" cy="433705"/>
            </a:xfrm>
            <a:custGeom>
              <a:avLst/>
              <a:gdLst/>
              <a:ahLst/>
              <a:cxnLst/>
              <a:rect l="l" t="t" r="r" b="b"/>
              <a:pathLst>
                <a:path w="3203575" h="433704" extrusionOk="0">
                  <a:moveTo>
                    <a:pt x="3050743" y="0"/>
                  </a:moveTo>
                  <a:lnTo>
                    <a:pt x="152400" y="0"/>
                  </a:lnTo>
                  <a:lnTo>
                    <a:pt x="104231" y="7768"/>
                  </a:lnTo>
                  <a:lnTo>
                    <a:pt x="62396" y="29402"/>
                  </a:lnTo>
                  <a:lnTo>
                    <a:pt x="29405" y="62391"/>
                  </a:lnTo>
                  <a:lnTo>
                    <a:pt x="7769" y="104226"/>
                  </a:lnTo>
                  <a:lnTo>
                    <a:pt x="0" y="152400"/>
                  </a:lnTo>
                  <a:lnTo>
                    <a:pt x="0" y="280974"/>
                  </a:lnTo>
                  <a:lnTo>
                    <a:pt x="7769" y="329147"/>
                  </a:lnTo>
                  <a:lnTo>
                    <a:pt x="29405" y="370983"/>
                  </a:lnTo>
                  <a:lnTo>
                    <a:pt x="62396" y="403972"/>
                  </a:lnTo>
                  <a:lnTo>
                    <a:pt x="104231" y="425606"/>
                  </a:lnTo>
                  <a:lnTo>
                    <a:pt x="152400" y="433374"/>
                  </a:lnTo>
                  <a:lnTo>
                    <a:pt x="3050743" y="433374"/>
                  </a:lnTo>
                  <a:lnTo>
                    <a:pt x="3098911" y="425606"/>
                  </a:lnTo>
                  <a:lnTo>
                    <a:pt x="3140746" y="403972"/>
                  </a:lnTo>
                  <a:lnTo>
                    <a:pt x="3173737" y="370983"/>
                  </a:lnTo>
                  <a:lnTo>
                    <a:pt x="3195373" y="329147"/>
                  </a:lnTo>
                  <a:lnTo>
                    <a:pt x="3203143" y="280974"/>
                  </a:lnTo>
                  <a:lnTo>
                    <a:pt x="3203143" y="152400"/>
                  </a:lnTo>
                  <a:lnTo>
                    <a:pt x="3195373" y="104226"/>
                  </a:lnTo>
                  <a:lnTo>
                    <a:pt x="3173737" y="62391"/>
                  </a:lnTo>
                  <a:lnTo>
                    <a:pt x="3140746" y="29402"/>
                  </a:lnTo>
                  <a:lnTo>
                    <a:pt x="3098911" y="7768"/>
                  </a:lnTo>
                  <a:lnTo>
                    <a:pt x="3050743" y="0"/>
                  </a:lnTo>
                  <a:close/>
                </a:path>
              </a:pathLst>
            </a:custGeom>
            <a:solidFill>
              <a:srgbClr val="FB8B2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7703683" y="5166041"/>
              <a:ext cx="325755" cy="467995"/>
            </a:xfrm>
            <a:custGeom>
              <a:avLst/>
              <a:gdLst/>
              <a:ahLst/>
              <a:cxnLst/>
              <a:rect l="l" t="t" r="r" b="b"/>
              <a:pathLst>
                <a:path w="325754" h="467995" extrusionOk="0">
                  <a:moveTo>
                    <a:pt x="156781" y="0"/>
                  </a:moveTo>
                  <a:lnTo>
                    <a:pt x="114372" y="5366"/>
                  </a:lnTo>
                  <a:lnTo>
                    <a:pt x="81423" y="30206"/>
                  </a:lnTo>
                  <a:lnTo>
                    <a:pt x="57496" y="81403"/>
                  </a:lnTo>
                  <a:lnTo>
                    <a:pt x="39586" y="150711"/>
                  </a:lnTo>
                  <a:lnTo>
                    <a:pt x="18873" y="215740"/>
                  </a:lnTo>
                  <a:lnTo>
                    <a:pt x="9756" y="247046"/>
                  </a:lnTo>
                  <a:lnTo>
                    <a:pt x="2959" y="278899"/>
                  </a:lnTo>
                  <a:lnTo>
                    <a:pt x="0" y="311438"/>
                  </a:lnTo>
                  <a:lnTo>
                    <a:pt x="4631" y="348414"/>
                  </a:lnTo>
                  <a:lnTo>
                    <a:pt x="39469" y="413979"/>
                  </a:lnTo>
                  <a:lnTo>
                    <a:pt x="94598" y="454100"/>
                  </a:lnTo>
                  <a:lnTo>
                    <a:pt x="155350" y="467838"/>
                  </a:lnTo>
                  <a:lnTo>
                    <a:pt x="186588" y="466060"/>
                  </a:lnTo>
                  <a:lnTo>
                    <a:pt x="224968" y="455927"/>
                  </a:lnTo>
                  <a:lnTo>
                    <a:pt x="259837" y="436846"/>
                  </a:lnTo>
                  <a:lnTo>
                    <a:pt x="289117" y="410080"/>
                  </a:lnTo>
                  <a:lnTo>
                    <a:pt x="310730" y="376894"/>
                  </a:lnTo>
                  <a:lnTo>
                    <a:pt x="325326" y="321977"/>
                  </a:lnTo>
                  <a:lnTo>
                    <a:pt x="324746" y="293531"/>
                  </a:lnTo>
                  <a:lnTo>
                    <a:pt x="308835" y="235232"/>
                  </a:lnTo>
                  <a:lnTo>
                    <a:pt x="282481" y="176465"/>
                  </a:lnTo>
                  <a:lnTo>
                    <a:pt x="268058" y="147760"/>
                  </a:lnTo>
                  <a:lnTo>
                    <a:pt x="255507" y="117980"/>
                  </a:lnTo>
                  <a:lnTo>
                    <a:pt x="230005" y="58435"/>
                  </a:lnTo>
                  <a:lnTo>
                    <a:pt x="197143" y="15773"/>
                  </a:lnTo>
                  <a:lnTo>
                    <a:pt x="178039" y="5258"/>
                  </a:lnTo>
                  <a:lnTo>
                    <a:pt x="156781" y="0"/>
                  </a:lnTo>
                  <a:close/>
                </a:path>
              </a:pathLst>
            </a:custGeom>
            <a:solidFill>
              <a:srgbClr val="52592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7693359" y="5155182"/>
              <a:ext cx="346075" cy="489584"/>
            </a:xfrm>
            <a:custGeom>
              <a:avLst/>
              <a:gdLst/>
              <a:ahLst/>
              <a:cxnLst/>
              <a:rect l="l" t="t" r="r" b="b"/>
              <a:pathLst>
                <a:path w="346075" h="489585" extrusionOk="0">
                  <a:moveTo>
                    <a:pt x="157683" y="0"/>
                  </a:moveTo>
                  <a:lnTo>
                    <a:pt x="153047" y="0"/>
                  </a:lnTo>
                  <a:lnTo>
                    <a:pt x="148399" y="355"/>
                  </a:lnTo>
                  <a:lnTo>
                    <a:pt x="101406" y="17487"/>
                  </a:lnTo>
                  <a:lnTo>
                    <a:pt x="71348" y="54394"/>
                  </a:lnTo>
                  <a:lnTo>
                    <a:pt x="56719" y="93314"/>
                  </a:lnTo>
                  <a:lnTo>
                    <a:pt x="46443" y="132816"/>
                  </a:lnTo>
                  <a:lnTo>
                    <a:pt x="42814" y="147721"/>
                  </a:lnTo>
                  <a:lnTo>
                    <a:pt x="38912" y="162685"/>
                  </a:lnTo>
                  <a:lnTo>
                    <a:pt x="34535" y="177513"/>
                  </a:lnTo>
                  <a:lnTo>
                    <a:pt x="29286" y="192557"/>
                  </a:lnTo>
                  <a:lnTo>
                    <a:pt x="25323" y="204851"/>
                  </a:lnTo>
                  <a:lnTo>
                    <a:pt x="16350" y="233213"/>
                  </a:lnTo>
                  <a:lnTo>
                    <a:pt x="8370" y="262150"/>
                  </a:lnTo>
                  <a:lnTo>
                    <a:pt x="2537" y="291758"/>
                  </a:lnTo>
                  <a:lnTo>
                    <a:pt x="0" y="322135"/>
                  </a:lnTo>
                  <a:lnTo>
                    <a:pt x="4860" y="361636"/>
                  </a:lnTo>
                  <a:lnTo>
                    <a:pt x="19150" y="398735"/>
                  </a:lnTo>
                  <a:lnTo>
                    <a:pt x="41857" y="431538"/>
                  </a:lnTo>
                  <a:lnTo>
                    <a:pt x="71970" y="458152"/>
                  </a:lnTo>
                  <a:lnTo>
                    <a:pt x="118771" y="481117"/>
                  </a:lnTo>
                  <a:lnTo>
                    <a:pt x="171792" y="489127"/>
                  </a:lnTo>
                  <a:lnTo>
                    <a:pt x="178501" y="489001"/>
                  </a:lnTo>
                  <a:lnTo>
                    <a:pt x="239428" y="476202"/>
                  </a:lnTo>
                  <a:lnTo>
                    <a:pt x="253646" y="468344"/>
                  </a:lnTo>
                  <a:lnTo>
                    <a:pt x="165522" y="468344"/>
                  </a:lnTo>
                  <a:lnTo>
                    <a:pt x="136196" y="464445"/>
                  </a:lnTo>
                  <a:lnTo>
                    <a:pt x="83781" y="441223"/>
                  </a:lnTo>
                  <a:lnTo>
                    <a:pt x="37647" y="389074"/>
                  </a:lnTo>
                  <a:lnTo>
                    <a:pt x="20650" y="322351"/>
                  </a:lnTo>
                  <a:lnTo>
                    <a:pt x="23067" y="294086"/>
                  </a:lnTo>
                  <a:lnTo>
                    <a:pt x="36337" y="238456"/>
                  </a:lnTo>
                  <a:lnTo>
                    <a:pt x="48869" y="199123"/>
                  </a:lnTo>
                  <a:lnTo>
                    <a:pt x="54192" y="183853"/>
                  </a:lnTo>
                  <a:lnTo>
                    <a:pt x="58753" y="168427"/>
                  </a:lnTo>
                  <a:lnTo>
                    <a:pt x="62785" y="152981"/>
                  </a:lnTo>
                  <a:lnTo>
                    <a:pt x="71279" y="118265"/>
                  </a:lnTo>
                  <a:lnTo>
                    <a:pt x="76431" y="99406"/>
                  </a:lnTo>
                  <a:lnTo>
                    <a:pt x="90017" y="63233"/>
                  </a:lnTo>
                  <a:lnTo>
                    <a:pt x="128931" y="25632"/>
                  </a:lnTo>
                  <a:lnTo>
                    <a:pt x="146723" y="21501"/>
                  </a:lnTo>
                  <a:lnTo>
                    <a:pt x="150317" y="20929"/>
                  </a:lnTo>
                  <a:lnTo>
                    <a:pt x="154000" y="20650"/>
                  </a:lnTo>
                  <a:lnTo>
                    <a:pt x="216650" y="20650"/>
                  </a:lnTo>
                  <a:lnTo>
                    <a:pt x="199067" y="9467"/>
                  </a:lnTo>
                  <a:lnTo>
                    <a:pt x="179114" y="2436"/>
                  </a:lnTo>
                  <a:lnTo>
                    <a:pt x="157683" y="0"/>
                  </a:lnTo>
                  <a:close/>
                </a:path>
                <a:path w="346075" h="489585" extrusionOk="0">
                  <a:moveTo>
                    <a:pt x="216650" y="20650"/>
                  </a:moveTo>
                  <a:lnTo>
                    <a:pt x="157683" y="20650"/>
                  </a:lnTo>
                  <a:lnTo>
                    <a:pt x="174249" y="22562"/>
                  </a:lnTo>
                  <a:lnTo>
                    <a:pt x="189812" y="28043"/>
                  </a:lnTo>
                  <a:lnTo>
                    <a:pt x="226462" y="65605"/>
                  </a:lnTo>
                  <a:lnTo>
                    <a:pt x="244810" y="103740"/>
                  </a:lnTo>
                  <a:lnTo>
                    <a:pt x="256674" y="133761"/>
                  </a:lnTo>
                  <a:lnTo>
                    <a:pt x="260599" y="143544"/>
                  </a:lnTo>
                  <a:lnTo>
                    <a:pt x="264697" y="153314"/>
                  </a:lnTo>
                  <a:lnTo>
                    <a:pt x="269163" y="163271"/>
                  </a:lnTo>
                  <a:lnTo>
                    <a:pt x="271056" y="167005"/>
                  </a:lnTo>
                  <a:lnTo>
                    <a:pt x="284750" y="194332"/>
                  </a:lnTo>
                  <a:lnTo>
                    <a:pt x="309796" y="250517"/>
                  </a:lnTo>
                  <a:lnTo>
                    <a:pt x="324861" y="306130"/>
                  </a:lnTo>
                  <a:lnTo>
                    <a:pt x="325254" y="332925"/>
                  </a:lnTo>
                  <a:lnTo>
                    <a:pt x="320878" y="358914"/>
                  </a:lnTo>
                  <a:lnTo>
                    <a:pt x="291752" y="413949"/>
                  </a:lnTo>
                  <a:lnTo>
                    <a:pt x="231701" y="457068"/>
                  </a:lnTo>
                  <a:lnTo>
                    <a:pt x="165522" y="468344"/>
                  </a:lnTo>
                  <a:lnTo>
                    <a:pt x="253646" y="468344"/>
                  </a:lnTo>
                  <a:lnTo>
                    <a:pt x="307606" y="427152"/>
                  </a:lnTo>
                  <a:lnTo>
                    <a:pt x="330377" y="392188"/>
                  </a:lnTo>
                  <a:lnTo>
                    <a:pt x="345814" y="334708"/>
                  </a:lnTo>
                  <a:lnTo>
                    <a:pt x="345404" y="304099"/>
                  </a:lnTo>
                  <a:lnTo>
                    <a:pt x="329229" y="243520"/>
                  </a:lnTo>
                  <a:lnTo>
                    <a:pt x="303491" y="185659"/>
                  </a:lnTo>
                  <a:lnTo>
                    <a:pt x="287680" y="154114"/>
                  </a:lnTo>
                  <a:lnTo>
                    <a:pt x="283554" y="144880"/>
                  </a:lnTo>
                  <a:lnTo>
                    <a:pt x="279609" y="135464"/>
                  </a:lnTo>
                  <a:lnTo>
                    <a:pt x="275807" y="125982"/>
                  </a:lnTo>
                  <a:lnTo>
                    <a:pt x="272110" y="116547"/>
                  </a:lnTo>
                  <a:lnTo>
                    <a:pt x="263828" y="95710"/>
                  </a:lnTo>
                  <a:lnTo>
                    <a:pt x="254709" y="74976"/>
                  </a:lnTo>
                  <a:lnTo>
                    <a:pt x="244054" y="54806"/>
                  </a:lnTo>
                  <a:lnTo>
                    <a:pt x="231165" y="35661"/>
                  </a:lnTo>
                  <a:lnTo>
                    <a:pt x="216699" y="20681"/>
                  </a:lnTo>
                  <a:close/>
                </a:path>
              </a:pathLst>
            </a:custGeom>
            <a:solidFill>
              <a:srgbClr val="5E8C4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7708298" y="5170071"/>
              <a:ext cx="316865" cy="460375"/>
            </a:xfrm>
            <a:custGeom>
              <a:avLst/>
              <a:gdLst/>
              <a:ahLst/>
              <a:cxnLst/>
              <a:rect l="l" t="t" r="r" b="b"/>
              <a:pathLst>
                <a:path w="316865" h="460375" extrusionOk="0">
                  <a:moveTo>
                    <a:pt x="140768" y="0"/>
                  </a:moveTo>
                  <a:lnTo>
                    <a:pt x="100311" y="11267"/>
                  </a:lnTo>
                  <a:lnTo>
                    <a:pt x="73013" y="39064"/>
                  </a:lnTo>
                  <a:lnTo>
                    <a:pt x="55382" y="85060"/>
                  </a:lnTo>
                  <a:lnTo>
                    <a:pt x="40580" y="142741"/>
                  </a:lnTo>
                  <a:lnTo>
                    <a:pt x="32160" y="171224"/>
                  </a:lnTo>
                  <a:lnTo>
                    <a:pt x="16282" y="219908"/>
                  </a:lnTo>
                  <a:lnTo>
                    <a:pt x="3318" y="269116"/>
                  </a:lnTo>
                  <a:lnTo>
                    <a:pt x="0" y="298727"/>
                  </a:lnTo>
                  <a:lnTo>
                    <a:pt x="1505" y="328574"/>
                  </a:lnTo>
                  <a:lnTo>
                    <a:pt x="21466" y="384355"/>
                  </a:lnTo>
                  <a:lnTo>
                    <a:pt x="72697" y="435756"/>
                  </a:lnTo>
                  <a:lnTo>
                    <a:pt x="141520" y="458904"/>
                  </a:lnTo>
                  <a:lnTo>
                    <a:pt x="159825" y="459842"/>
                  </a:lnTo>
                  <a:lnTo>
                    <a:pt x="178053" y="458423"/>
                  </a:lnTo>
                  <a:lnTo>
                    <a:pt x="249696" y="431470"/>
                  </a:lnTo>
                  <a:lnTo>
                    <a:pt x="279791" y="404175"/>
                  </a:lnTo>
                  <a:lnTo>
                    <a:pt x="302066" y="370320"/>
                  </a:lnTo>
                  <a:lnTo>
                    <a:pt x="314354" y="331549"/>
                  </a:lnTo>
                  <a:lnTo>
                    <a:pt x="316514" y="307551"/>
                  </a:lnTo>
                  <a:lnTo>
                    <a:pt x="314870" y="283678"/>
                  </a:lnTo>
                  <a:lnTo>
                    <a:pt x="302060" y="237340"/>
                  </a:lnTo>
                  <a:lnTo>
                    <a:pt x="279846" y="186377"/>
                  </a:lnTo>
                  <a:lnTo>
                    <a:pt x="255489" y="136223"/>
                  </a:lnTo>
                  <a:lnTo>
                    <a:pt x="244045" y="107500"/>
                  </a:lnTo>
                  <a:lnTo>
                    <a:pt x="218385" y="51389"/>
                  </a:lnTo>
                  <a:lnTo>
                    <a:pt x="184030" y="10985"/>
                  </a:lnTo>
                  <a:lnTo>
                    <a:pt x="163259" y="2473"/>
                  </a:lnTo>
                  <a:lnTo>
                    <a:pt x="140768" y="0"/>
                  </a:lnTo>
                  <a:close/>
                </a:path>
              </a:pathLst>
            </a:custGeom>
            <a:solidFill>
              <a:srgbClr val="C9DE8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7762714" y="5285588"/>
              <a:ext cx="194945" cy="281305"/>
            </a:xfrm>
            <a:custGeom>
              <a:avLst/>
              <a:gdLst/>
              <a:ahLst/>
              <a:cxnLst/>
              <a:rect l="l" t="t" r="r" b="b"/>
              <a:pathLst>
                <a:path w="194945" h="281304" extrusionOk="0">
                  <a:moveTo>
                    <a:pt x="111176" y="0"/>
                  </a:moveTo>
                  <a:lnTo>
                    <a:pt x="66931" y="15337"/>
                  </a:lnTo>
                  <a:lnTo>
                    <a:pt x="33411" y="89076"/>
                  </a:lnTo>
                  <a:lnTo>
                    <a:pt x="23736" y="110513"/>
                  </a:lnTo>
                  <a:lnTo>
                    <a:pt x="14916" y="129283"/>
                  </a:lnTo>
                  <a:lnTo>
                    <a:pt x="7296" y="148689"/>
                  </a:lnTo>
                  <a:lnTo>
                    <a:pt x="1962" y="168723"/>
                  </a:lnTo>
                  <a:lnTo>
                    <a:pt x="0" y="189380"/>
                  </a:lnTo>
                  <a:lnTo>
                    <a:pt x="3110" y="209866"/>
                  </a:lnTo>
                  <a:lnTo>
                    <a:pt x="21609" y="246578"/>
                  </a:lnTo>
                  <a:lnTo>
                    <a:pt x="59791" y="272993"/>
                  </a:lnTo>
                  <a:lnTo>
                    <a:pt x="110984" y="280891"/>
                  </a:lnTo>
                  <a:lnTo>
                    <a:pt x="136055" y="273454"/>
                  </a:lnTo>
                  <a:lnTo>
                    <a:pt x="158392" y="260688"/>
                  </a:lnTo>
                  <a:lnTo>
                    <a:pt x="176328" y="242373"/>
                  </a:lnTo>
                  <a:lnTo>
                    <a:pt x="188827" y="219997"/>
                  </a:lnTo>
                  <a:lnTo>
                    <a:pt x="194856" y="195044"/>
                  </a:lnTo>
                  <a:lnTo>
                    <a:pt x="194474" y="177312"/>
                  </a:lnTo>
                  <a:lnTo>
                    <a:pt x="191584" y="159890"/>
                  </a:lnTo>
                  <a:lnTo>
                    <a:pt x="186853" y="142830"/>
                  </a:lnTo>
                  <a:lnTo>
                    <a:pt x="180949" y="126184"/>
                  </a:lnTo>
                  <a:lnTo>
                    <a:pt x="172512" y="101309"/>
                  </a:lnTo>
                  <a:lnTo>
                    <a:pt x="157491" y="50714"/>
                  </a:lnTo>
                  <a:lnTo>
                    <a:pt x="138417" y="13746"/>
                  </a:lnTo>
                  <a:lnTo>
                    <a:pt x="125836" y="4772"/>
                  </a:lnTo>
                  <a:lnTo>
                    <a:pt x="111176" y="0"/>
                  </a:lnTo>
                  <a:close/>
                </a:path>
              </a:pathLst>
            </a:custGeom>
            <a:solidFill>
              <a:srgbClr val="F7F2A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3" name="Google Shape;27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00426" y="5387478"/>
              <a:ext cx="125060" cy="1333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16"/>
          <p:cNvGrpSpPr/>
          <p:nvPr/>
        </p:nvGrpSpPr>
        <p:grpSpPr>
          <a:xfrm>
            <a:off x="7460493" y="5932657"/>
            <a:ext cx="3283664" cy="383540"/>
            <a:chOff x="7542200" y="5932425"/>
            <a:chExt cx="3203575" cy="383540"/>
          </a:xfrm>
        </p:grpSpPr>
        <p:pic>
          <p:nvPicPr>
            <p:cNvPr id="275" name="Google Shape;275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9072" y="5993587"/>
              <a:ext cx="261154" cy="261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16"/>
            <p:cNvSpPr/>
            <p:nvPr/>
          </p:nvSpPr>
          <p:spPr>
            <a:xfrm>
              <a:off x="7542200" y="5932425"/>
              <a:ext cx="3203575" cy="383540"/>
            </a:xfrm>
            <a:custGeom>
              <a:avLst/>
              <a:gdLst/>
              <a:ahLst/>
              <a:cxnLst/>
              <a:rect l="l" t="t" r="r" b="b"/>
              <a:pathLst>
                <a:path w="3203575" h="383539" extrusionOk="0">
                  <a:moveTo>
                    <a:pt x="3050743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31089"/>
                  </a:lnTo>
                  <a:lnTo>
                    <a:pt x="7769" y="279257"/>
                  </a:lnTo>
                  <a:lnTo>
                    <a:pt x="29405" y="321092"/>
                  </a:lnTo>
                  <a:lnTo>
                    <a:pt x="62396" y="354083"/>
                  </a:lnTo>
                  <a:lnTo>
                    <a:pt x="104231" y="375719"/>
                  </a:lnTo>
                  <a:lnTo>
                    <a:pt x="152400" y="383489"/>
                  </a:lnTo>
                  <a:lnTo>
                    <a:pt x="3050743" y="383489"/>
                  </a:lnTo>
                  <a:lnTo>
                    <a:pt x="3098911" y="375719"/>
                  </a:lnTo>
                  <a:lnTo>
                    <a:pt x="3140746" y="354083"/>
                  </a:lnTo>
                  <a:lnTo>
                    <a:pt x="3173737" y="321092"/>
                  </a:lnTo>
                  <a:lnTo>
                    <a:pt x="3195373" y="279257"/>
                  </a:lnTo>
                  <a:lnTo>
                    <a:pt x="3203143" y="231089"/>
                  </a:lnTo>
                  <a:lnTo>
                    <a:pt x="3203143" y="152400"/>
                  </a:lnTo>
                  <a:lnTo>
                    <a:pt x="3195373" y="104231"/>
                  </a:lnTo>
                  <a:lnTo>
                    <a:pt x="3173737" y="62396"/>
                  </a:lnTo>
                  <a:lnTo>
                    <a:pt x="3140746" y="29405"/>
                  </a:lnTo>
                  <a:lnTo>
                    <a:pt x="3098911" y="7769"/>
                  </a:lnTo>
                  <a:lnTo>
                    <a:pt x="3050743" y="0"/>
                  </a:lnTo>
                  <a:close/>
                </a:path>
              </a:pathLst>
            </a:custGeom>
            <a:solidFill>
              <a:srgbClr val="2EAE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16"/>
          <p:cNvSpPr txBox="1"/>
          <p:nvPr/>
        </p:nvSpPr>
        <p:spPr>
          <a:xfrm>
            <a:off x="8061975" y="5365563"/>
            <a:ext cx="2514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https://food4changecaribbean.org</a:t>
            </a:r>
            <a:endParaRPr sz="1400" b="0" i="0" u="none" strike="noStrike" cap="non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278" name="Google Shape;278;p16"/>
          <p:cNvGrpSpPr/>
          <p:nvPr/>
        </p:nvGrpSpPr>
        <p:grpSpPr>
          <a:xfrm>
            <a:off x="8061967" y="5844468"/>
            <a:ext cx="406222" cy="407212"/>
            <a:chOff x="7664043" y="5841568"/>
            <a:chExt cx="406222" cy="407212"/>
          </a:xfrm>
        </p:grpSpPr>
        <p:pic>
          <p:nvPicPr>
            <p:cNvPr id="279" name="Google Shape;279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64043" y="5841568"/>
              <a:ext cx="406222" cy="407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16"/>
            <p:cNvSpPr/>
            <p:nvPr/>
          </p:nvSpPr>
          <p:spPr>
            <a:xfrm>
              <a:off x="7716907" y="5896194"/>
              <a:ext cx="299720" cy="299720"/>
            </a:xfrm>
            <a:custGeom>
              <a:avLst/>
              <a:gdLst/>
              <a:ahLst/>
              <a:cxnLst/>
              <a:rect l="l" t="t" r="r" b="b"/>
              <a:pathLst>
                <a:path w="299720" h="299720" extrusionOk="0">
                  <a:moveTo>
                    <a:pt x="212851" y="0"/>
                  </a:moveTo>
                  <a:lnTo>
                    <a:pt x="86359" y="0"/>
                  </a:lnTo>
                  <a:lnTo>
                    <a:pt x="52747" y="6787"/>
                  </a:lnTo>
                  <a:lnTo>
                    <a:pt x="25296" y="25298"/>
                  </a:lnTo>
                  <a:lnTo>
                    <a:pt x="6787" y="52753"/>
                  </a:lnTo>
                  <a:lnTo>
                    <a:pt x="0" y="86372"/>
                  </a:lnTo>
                  <a:lnTo>
                    <a:pt x="0" y="212852"/>
                  </a:lnTo>
                  <a:lnTo>
                    <a:pt x="6787" y="246469"/>
                  </a:lnTo>
                  <a:lnTo>
                    <a:pt x="25296" y="273919"/>
                  </a:lnTo>
                  <a:lnTo>
                    <a:pt x="52747" y="292426"/>
                  </a:lnTo>
                  <a:lnTo>
                    <a:pt x="86359" y="299212"/>
                  </a:lnTo>
                  <a:lnTo>
                    <a:pt x="212851" y="299212"/>
                  </a:lnTo>
                  <a:lnTo>
                    <a:pt x="246469" y="292426"/>
                  </a:lnTo>
                  <a:lnTo>
                    <a:pt x="273919" y="273919"/>
                  </a:lnTo>
                  <a:lnTo>
                    <a:pt x="274943" y="272402"/>
                  </a:lnTo>
                  <a:lnTo>
                    <a:pt x="84886" y="272402"/>
                  </a:lnTo>
                  <a:lnTo>
                    <a:pt x="62572" y="267897"/>
                  </a:lnTo>
                  <a:lnTo>
                    <a:pt x="44349" y="255611"/>
                  </a:lnTo>
                  <a:lnTo>
                    <a:pt x="32064" y="237388"/>
                  </a:lnTo>
                  <a:lnTo>
                    <a:pt x="27558" y="215074"/>
                  </a:lnTo>
                  <a:lnTo>
                    <a:pt x="27558" y="85623"/>
                  </a:lnTo>
                  <a:lnTo>
                    <a:pt x="32064" y="63308"/>
                  </a:lnTo>
                  <a:lnTo>
                    <a:pt x="44349" y="45086"/>
                  </a:lnTo>
                  <a:lnTo>
                    <a:pt x="62572" y="32800"/>
                  </a:lnTo>
                  <a:lnTo>
                    <a:pt x="84886" y="28295"/>
                  </a:lnTo>
                  <a:lnTo>
                    <a:pt x="275940" y="28295"/>
                  </a:lnTo>
                  <a:lnTo>
                    <a:pt x="273919" y="25298"/>
                  </a:lnTo>
                  <a:lnTo>
                    <a:pt x="246469" y="6787"/>
                  </a:lnTo>
                  <a:lnTo>
                    <a:pt x="212851" y="0"/>
                  </a:lnTo>
                  <a:close/>
                </a:path>
                <a:path w="299720" h="299720" extrusionOk="0">
                  <a:moveTo>
                    <a:pt x="275940" y="28295"/>
                  </a:moveTo>
                  <a:lnTo>
                    <a:pt x="214337" y="28295"/>
                  </a:lnTo>
                  <a:lnTo>
                    <a:pt x="236652" y="32800"/>
                  </a:lnTo>
                  <a:lnTo>
                    <a:pt x="254874" y="45086"/>
                  </a:lnTo>
                  <a:lnTo>
                    <a:pt x="267160" y="63308"/>
                  </a:lnTo>
                  <a:lnTo>
                    <a:pt x="271665" y="85623"/>
                  </a:lnTo>
                  <a:lnTo>
                    <a:pt x="271665" y="215074"/>
                  </a:lnTo>
                  <a:lnTo>
                    <a:pt x="267160" y="237388"/>
                  </a:lnTo>
                  <a:lnTo>
                    <a:pt x="254874" y="255611"/>
                  </a:lnTo>
                  <a:lnTo>
                    <a:pt x="236652" y="267897"/>
                  </a:lnTo>
                  <a:lnTo>
                    <a:pt x="214337" y="272402"/>
                  </a:lnTo>
                  <a:lnTo>
                    <a:pt x="274943" y="272402"/>
                  </a:lnTo>
                  <a:lnTo>
                    <a:pt x="292426" y="246469"/>
                  </a:lnTo>
                  <a:lnTo>
                    <a:pt x="299211" y="212852"/>
                  </a:lnTo>
                  <a:lnTo>
                    <a:pt x="299211" y="86372"/>
                  </a:lnTo>
                  <a:lnTo>
                    <a:pt x="292426" y="52753"/>
                  </a:lnTo>
                  <a:lnTo>
                    <a:pt x="275940" y="282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1" name="Google Shape;281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788879" y="5947872"/>
              <a:ext cx="175947" cy="1763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" name="Google Shape;282;p16"/>
          <p:cNvSpPr/>
          <p:nvPr/>
        </p:nvSpPr>
        <p:spPr>
          <a:xfrm>
            <a:off x="8398950" y="5970288"/>
            <a:ext cx="25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461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@food4changecaribbean</a:t>
            </a:r>
            <a:endParaRPr sz="1400" b="0" i="0" u="none" strike="noStrike" cap="non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1961058" y="3798099"/>
            <a:ext cx="2365479" cy="3526194"/>
          </a:xfrm>
          <a:prstGeom prst="roundRect">
            <a:avLst>
              <a:gd name="adj" fmla="val 4835"/>
            </a:avLst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-493535" y="2622277"/>
            <a:ext cx="2365479" cy="3526194"/>
          </a:xfrm>
          <a:prstGeom prst="roundRect">
            <a:avLst>
              <a:gd name="adj" fmla="val 4835"/>
            </a:avLst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-493535" y="6264729"/>
            <a:ext cx="2365479" cy="3526194"/>
          </a:xfrm>
          <a:prstGeom prst="roundRect">
            <a:avLst>
              <a:gd name="adj" fmla="val 4835"/>
            </a:avLst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4410185" y="4565784"/>
            <a:ext cx="2365479" cy="3526194"/>
          </a:xfrm>
          <a:prstGeom prst="roundRect">
            <a:avLst>
              <a:gd name="adj" fmla="val 4835"/>
            </a:avLst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7029550" y="3336400"/>
            <a:ext cx="422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Improving Household Nutrition Security and Public Health in CARICOM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6"/>
          <p:cNvSpPr/>
          <p:nvPr/>
        </p:nvSpPr>
        <p:spPr>
          <a:xfrm>
            <a:off x="7585875" y="5856375"/>
            <a:ext cx="406200" cy="383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42677" y="5801775"/>
            <a:ext cx="492600" cy="4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435660" y="2186711"/>
            <a:ext cx="11353800" cy="4246846"/>
          </a:xfrm>
          <a:prstGeom prst="roundRect">
            <a:avLst>
              <a:gd name="adj" fmla="val 33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1037920" y="424444"/>
            <a:ext cx="10570500" cy="366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algn="ctr">
              <a:lnSpc>
                <a:spcPct val="105306"/>
              </a:lnSpc>
            </a:pPr>
            <a:r>
              <a:rPr lang="en-US" sz="4800" dirty="0">
                <a:solidFill>
                  <a:srgbClr val="FFFF00"/>
                </a:solidFill>
              </a:rPr>
              <a:t>HIDDEN SUGARS IN LABELS &amp; PRODUCTS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Arial Rounded MT Bold" pitchFamily="34" charset="0"/>
              </a:rPr>
            </a:br>
            <a:endParaRPr dirty="0"/>
          </a:p>
        </p:txBody>
      </p:sp>
      <p:sp>
        <p:nvSpPr>
          <p:cNvPr id="205" name="Google Shape;205;p13"/>
          <p:cNvSpPr txBox="1"/>
          <p:nvPr/>
        </p:nvSpPr>
        <p:spPr>
          <a:xfrm>
            <a:off x="810750" y="2552858"/>
            <a:ext cx="10570500" cy="490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Rounded MT Bold" pitchFamily="34" charset="0"/>
              </a:rPr>
              <a:t>DIFFERENT NAMES FOR SUGAR:</a:t>
            </a:r>
            <a:br>
              <a:rPr lang="en-US" sz="3200" b="1" dirty="0">
                <a:solidFill>
                  <a:srgbClr val="C00000"/>
                </a:solidFill>
                <a:latin typeface="Arial Rounded MT Bold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Rounded MT Bold" pitchFamily="34" charset="0"/>
            </a:endParaRPr>
          </a:p>
          <a:p>
            <a:r>
              <a:rPr lang="en-US" sz="4000" dirty="0">
                <a:solidFill>
                  <a:schemeClr val="tx1"/>
                </a:solidFill>
                <a:latin typeface="Arial Rounded MT Bold" pitchFamily="34" charset="0"/>
              </a:rPr>
              <a:t>Lactose - </a:t>
            </a:r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Brown rice, Syrup; Molasses </a:t>
            </a:r>
            <a:b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Arial Rounded MT Bold" pitchFamily="34" charset="0"/>
              </a:rPr>
              <a:t>Dextrose - </a:t>
            </a:r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Cane sugar; Corn sweetener </a:t>
            </a:r>
          </a:p>
          <a:p>
            <a:r>
              <a:rPr lang="en-US" sz="4000" dirty="0">
                <a:solidFill>
                  <a:schemeClr val="tx1"/>
                </a:solidFill>
                <a:latin typeface="Arial Rounded MT Bold" pitchFamily="34" charset="0"/>
              </a:rPr>
              <a:t>Fructose - </a:t>
            </a:r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Glucose; Maltose; Organic raw sugar;</a:t>
            </a:r>
            <a:b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                          </a:t>
            </a:r>
            <a:r>
              <a:rPr lang="en-US" sz="3200" dirty="0" err="1">
                <a:solidFill>
                  <a:schemeClr val="tx1"/>
                </a:solidFill>
                <a:latin typeface="Arial Rounded MT Bold" pitchFamily="34" charset="0"/>
              </a:rPr>
              <a:t>maltodextrin</a:t>
            </a:r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 etc.</a:t>
            </a:r>
            <a:r>
              <a:rPr lang="en-US" sz="1400" dirty="0">
                <a:solidFill>
                  <a:schemeClr val="tx1"/>
                </a:solidFill>
                <a:latin typeface="Arial Rounded MT Bold" pitchFamily="34" charset="0"/>
              </a:rPr>
              <a:t>.</a:t>
            </a:r>
          </a:p>
          <a:p>
            <a:pPr marL="12700" marR="96520" lvl="0" algn="just">
              <a:lnSpc>
                <a:spcPct val="135700"/>
              </a:lnSpc>
              <a:buSzPts val="1400"/>
            </a:pPr>
            <a:endParaRPr lang="en-JM" dirty="0">
              <a:solidFill>
                <a:srgbClr val="303D4A"/>
              </a:solidFill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61;p2">
            <a:extLst>
              <a:ext uri="{FF2B5EF4-FFF2-40B4-BE49-F238E27FC236}">
                <a16:creationId xmlns:a16="http://schemas.microsoft.com/office/drawing/2014/main" id="{7227AF7E-91CC-A74D-A41A-505D3C987F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7429" y="5379721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21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435660" y="2186711"/>
            <a:ext cx="11353800" cy="4246846"/>
          </a:xfrm>
          <a:prstGeom prst="roundRect">
            <a:avLst>
              <a:gd name="adj" fmla="val 33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1037920" y="424444"/>
            <a:ext cx="10570500" cy="366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algn="ctr">
              <a:lnSpc>
                <a:spcPct val="105306"/>
              </a:lnSpc>
            </a:pPr>
            <a:r>
              <a:rPr lang="en-US" sz="4800" dirty="0">
                <a:solidFill>
                  <a:srgbClr val="FFFF00"/>
                </a:solidFill>
              </a:rPr>
              <a:t>HIDDEN SUGARS IN LABELS &amp; PRODUCTS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Arial Rounded MT Bold" pitchFamily="34" charset="0"/>
              </a:rPr>
            </a:br>
            <a:endParaRPr dirty="0"/>
          </a:p>
        </p:txBody>
      </p:sp>
      <p:sp>
        <p:nvSpPr>
          <p:cNvPr id="205" name="Google Shape;205;p13"/>
          <p:cNvSpPr txBox="1"/>
          <p:nvPr/>
        </p:nvSpPr>
        <p:spPr>
          <a:xfrm>
            <a:off x="812800" y="2622975"/>
            <a:ext cx="10570500" cy="564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Rounded MT Bold" pitchFamily="34" charset="0"/>
              </a:rPr>
              <a:t>PROCESSED FOODS WITH SUGAR:</a:t>
            </a:r>
            <a:br>
              <a:rPr lang="en-US" sz="3200" b="1" dirty="0">
                <a:solidFill>
                  <a:srgbClr val="C00000"/>
                </a:solidFill>
                <a:latin typeface="Arial Rounded MT Bold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Barbecue sauce; bacon and sausages (some); bread; canned meats; cereals; crackers; gravy; flavored coffee; creamers; fruit juice; ketchup; mustard; pancake mix; pretzels; salad dressing; soups; soy sauce; wine etc. </a:t>
            </a:r>
          </a:p>
          <a:p>
            <a:endParaRPr lang="en-US" sz="4000" dirty="0">
              <a:solidFill>
                <a:schemeClr val="tx1"/>
              </a:solidFill>
              <a:latin typeface="Arial Rounded MT Bold" pitchFamily="34" charset="0"/>
            </a:endParaRPr>
          </a:p>
          <a:p>
            <a:pPr marL="12700" marR="96520" lvl="0" algn="just">
              <a:lnSpc>
                <a:spcPct val="135700"/>
              </a:lnSpc>
              <a:buSzPts val="1400"/>
            </a:pPr>
            <a:endParaRPr lang="en-JM" dirty="0">
              <a:solidFill>
                <a:srgbClr val="303D4A"/>
              </a:solidFill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03D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61;p2">
            <a:extLst>
              <a:ext uri="{FF2B5EF4-FFF2-40B4-BE49-F238E27FC236}">
                <a16:creationId xmlns:a16="http://schemas.microsoft.com/office/drawing/2014/main" id="{40817DD0-4197-9447-AEC7-09D26CD1B2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0769" y="5379721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70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2209800"/>
            <a:ext cx="3352800" cy="1600438"/>
          </a:xfrm>
        </p:spPr>
        <p:txBody>
          <a:bodyPr/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600" dirty="0">
                <a:solidFill>
                  <a:srgbClr val="993300"/>
                </a:solidFill>
              </a:rPr>
              <a:t>THE SUGAR WE SEE</a:t>
            </a:r>
          </a:p>
        </p:txBody>
      </p:sp>
      <p:pic>
        <p:nvPicPr>
          <p:cNvPr id="44035" name="Picture 5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58332"/>
            <a:ext cx="2606919" cy="222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sug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40" y="88764"/>
            <a:ext cx="3013759" cy="391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sugar_trading_bro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20" y="4000500"/>
            <a:ext cx="3986980" cy="27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21138"/>
            <a:ext cx="4969118" cy="276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9" descr="images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186"/>
            <a:ext cx="3340099" cy="222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 descr="images (3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2286000"/>
            <a:ext cx="259797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61;p2">
            <a:extLst>
              <a:ext uri="{FF2B5EF4-FFF2-40B4-BE49-F238E27FC236}">
                <a16:creationId xmlns:a16="http://schemas.microsoft.com/office/drawing/2014/main" id="{51A78978-2FA6-7241-A88C-FC15DFFCF1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778" y="8876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70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665" y="675749"/>
            <a:ext cx="3650668" cy="75405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9939" name="Picture 4" descr="halloween_candy_aisl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5" y="3657600"/>
            <a:ext cx="4495800" cy="309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images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74" y="3657600"/>
            <a:ext cx="4348397" cy="309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ereal-ais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15" y="103840"/>
            <a:ext cx="5677024" cy="309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images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9" y="103840"/>
            <a:ext cx="3170288" cy="309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2029115" y="3200400"/>
            <a:ext cx="913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latin typeface="Arial Rounded MT Bold" pitchFamily="34" charset="0"/>
                <a:cs typeface="Arial" pitchFamily="34" charset="0"/>
              </a:rPr>
              <a:t>BUT WE’RE SURROUNDED BY SUGAR! IT’S EVERYWHERE! AND IT’S SO TASTY!</a:t>
            </a:r>
          </a:p>
        </p:txBody>
      </p:sp>
      <p:pic>
        <p:nvPicPr>
          <p:cNvPr id="8" name="Google Shape;61;p2">
            <a:extLst>
              <a:ext uri="{FF2B5EF4-FFF2-40B4-BE49-F238E27FC236}">
                <a16:creationId xmlns:a16="http://schemas.microsoft.com/office/drawing/2014/main" id="{B6752381-4FBB-2D47-B74F-700EEF4864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5675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9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4A8F42-DFA8-3548-8BD7-8D8146A3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SUGAR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FOOD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EAT</a:t>
            </a:r>
          </a:p>
        </p:txBody>
      </p:sp>
      <p:pic>
        <p:nvPicPr>
          <p:cNvPr id="45058" name="Picture 1" descr="IMG_3902">
            <a:extLst>
              <a:ext uri="{FF2B5EF4-FFF2-40B4-BE49-F238E27FC236}">
                <a16:creationId xmlns:a16="http://schemas.microsoft.com/office/drawing/2014/main" id="{02C81163-1D8A-0142-84C2-FD6F92B691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1948"/>
          <a:stretch/>
        </p:blipFill>
        <p:spPr bwMode="auto">
          <a:xfrm rot="5400000">
            <a:off x="5196049" y="1171852"/>
            <a:ext cx="6651702" cy="45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oogle Shape;61;p2">
            <a:extLst>
              <a:ext uri="{FF2B5EF4-FFF2-40B4-BE49-F238E27FC236}">
                <a16:creationId xmlns:a16="http://schemas.microsoft.com/office/drawing/2014/main" id="{798B96B5-2217-1C45-87EA-BDE353DA40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744" y="35589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0" y="0"/>
            <a:ext cx="8095183" cy="1943100"/>
          </a:xfrm>
          <a:prstGeom prst="rect">
            <a:avLst/>
          </a:prstGeom>
          <a:solidFill>
            <a:srgbClr val="2614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>
            <a:off x="414980" y="349585"/>
            <a:ext cx="5800290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BEWARE of Artificial Sweeteners  </a:t>
            </a:r>
            <a:endParaRPr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799858" y="2903531"/>
            <a:ext cx="4165239" cy="246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pPr marL="12700" marR="5080" lvl="0">
              <a:lnSpc>
                <a:spcPct val="135700"/>
              </a:lnSpc>
              <a:spcBef>
                <a:spcPts val="655"/>
              </a:spcBef>
              <a:buSzPts val="1400"/>
            </a:pPr>
            <a:r>
              <a:rPr lang="en-US" sz="2800" b="1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Interferes with hunger messages in your gut. Makes it prepare for high calorie food</a:t>
            </a:r>
            <a:endParaRPr lang="en-US" dirty="0">
              <a:solidFill>
                <a:srgbClr val="303D4A"/>
              </a:solidFill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6387400" y="2827742"/>
            <a:ext cx="5389618" cy="261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r>
              <a:rPr lang="en-JM" sz="2800" b="1" dirty="0">
                <a:solidFill>
                  <a:srgbClr val="C00000"/>
                </a:solidFill>
                <a:latin typeface="Arial Rounded MT Bold" pitchFamily="34" charset="0"/>
              </a:rPr>
              <a:t>When you taste sweet foods (even with no calories) your body releases insulin which lowers blood sugar and increase cravings for more sweets. </a:t>
            </a:r>
          </a:p>
        </p:txBody>
      </p:sp>
      <p:sp>
        <p:nvSpPr>
          <p:cNvPr id="187" name="Google Shape;187;p12"/>
          <p:cNvSpPr txBox="1"/>
          <p:nvPr/>
        </p:nvSpPr>
        <p:spPr>
          <a:xfrm>
            <a:off x="9517487" y="2525817"/>
            <a:ext cx="2259531" cy="104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575" rIns="0" bIns="0" anchor="t" anchorCtr="0">
            <a:spAutoFit/>
          </a:bodyPr>
          <a:lstStyle/>
          <a:p>
            <a:pPr marL="12700" marR="5080" lvl="0">
              <a:lnSpc>
                <a:spcPct val="135700"/>
              </a:lnSpc>
              <a:spcBef>
                <a:spcPts val="1075"/>
              </a:spcBef>
              <a:buSzPts val="1400"/>
            </a:pPr>
            <a:endParaRPr lang="en-US" sz="2800" dirty="0">
              <a:solidFill>
                <a:srgbClr val="303D4A"/>
              </a:solidFill>
              <a:latin typeface="Arial Rounded MT Bold" panose="020F0704030504030204" pitchFamily="34" charset="77"/>
            </a:endParaRPr>
          </a:p>
          <a:p>
            <a:pPr marL="12700" marR="96520" lvl="0" indent="0" algn="just" rtl="0">
              <a:lnSpc>
                <a:spcPct val="135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303D4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p12"/>
          <p:cNvCxnSpPr/>
          <p:nvPr/>
        </p:nvCxnSpPr>
        <p:spPr>
          <a:xfrm>
            <a:off x="5516218" y="2707424"/>
            <a:ext cx="0" cy="336994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1D6EF44-BA85-1E40-B448-2150657A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398" y="-141888"/>
            <a:ext cx="5389622" cy="26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/>
          <p:nvPr/>
        </p:nvSpPr>
        <p:spPr>
          <a:xfrm>
            <a:off x="8729346" y="0"/>
            <a:ext cx="3462654" cy="6858000"/>
          </a:xfrm>
          <a:prstGeom prst="rect">
            <a:avLst/>
          </a:prstGeom>
          <a:solidFill>
            <a:srgbClr val="EE2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ctrTitle"/>
          </p:nvPr>
        </p:nvSpPr>
        <p:spPr>
          <a:xfrm>
            <a:off x="571500" y="3064435"/>
            <a:ext cx="8316751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Sugar </a:t>
            </a:r>
            <a:r>
              <a:rPr lang="en-US" sz="4800" b="1" dirty="0">
                <a:latin typeface="Arial Rounded MT Bold" panose="020F0704030504030204" pitchFamily="34" charset="77"/>
              </a:rPr>
              <a:t>S</a:t>
            </a:r>
            <a:r>
              <a:rPr lang="en-US" sz="48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weetened </a:t>
            </a:r>
            <a:r>
              <a:rPr lang="en-US" sz="4800" b="1" dirty="0">
                <a:latin typeface="Arial Rounded MT Bold" panose="020F0704030504030204" pitchFamily="34" charset="77"/>
              </a:rPr>
              <a:t>B</a:t>
            </a:r>
            <a:r>
              <a:rPr lang="en-US" sz="48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everages (SSBs) </a:t>
            </a: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456754"/>
            <a:ext cx="658431" cy="94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440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4CE11890D5FA48B6C480E8AC501335" ma:contentTypeVersion="27" ma:contentTypeDescription="Create a new document." ma:contentTypeScope="" ma:versionID="4e44ff8b1a90c64c13bff6616805123a">
  <xsd:schema xmlns:xsd="http://www.w3.org/2001/XMLSchema" xmlns:xs="http://www.w3.org/2001/XMLSchema" xmlns:p="http://schemas.microsoft.com/office/2006/metadata/properties" xmlns:ns2="b68b9db8-01ce-4abe-9a89-e506c067ac69" xmlns:ns3="9bac7cda-8c2f-43dc-b4ab-c79f0d5d96ea" targetNamespace="http://schemas.microsoft.com/office/2006/metadata/properties" ma:root="true" ma:fieldsID="07f3c5011c1db9d4d7376ba9c107d519" ns2:_="" ns3:_="">
    <xsd:import namespace="b68b9db8-01ce-4abe-9a89-e506c067ac69"/>
    <xsd:import namespace="9bac7cda-8c2f-43dc-b4ab-c79f0d5d96ea"/>
    <xsd:element name="properties">
      <xsd:complexType>
        <xsd:sequence>
          <xsd:element name="documentManagement">
            <xsd:complexType>
              <xsd:all>
                <xsd:element ref="ns2:DocType2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TaxCatchAll" minOccurs="0"/>
                <xsd:element ref="ns3:SharedWithUsers" minOccurs="0"/>
                <xsd:element ref="ns3:SharedWithDetails" minOccurs="0"/>
                <xsd:element ref="ns2:Project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8b9db8-01ce-4abe-9a89-e506c067ac69" elementFormDefault="qualified">
    <xsd:import namespace="http://schemas.microsoft.com/office/2006/documentManagement/types"/>
    <xsd:import namespace="http://schemas.microsoft.com/office/infopath/2007/PartnerControls"/>
    <xsd:element name="DocType2" ma:index="2" nillable="true" ma:displayName="DocType" ma:default="Not Classified" ma:description="Project document type" ma:format="Dropdown" ma:internalName="DocType2">
      <xsd:simpleType>
        <xsd:restriction base="dms:Choice">
          <xsd:enumeration value="Not Classified"/>
          <xsd:enumeration value="Folder"/>
          <xsd:enumeration value="Template"/>
          <xsd:enumeration value="Research Guide"/>
          <xsd:enumeration value="Background-Articles"/>
          <xsd:enumeration value="Background-Other"/>
          <xsd:enumeration value="ProjMan-Proposals"/>
          <xsd:enumeration value="ProjMan-Finance"/>
          <xsd:enumeration value="ProjMan-Human Resources"/>
          <xsd:enumeration value="ProjMan-Meetings"/>
          <xsd:enumeration value="ProjMan-Timelines and Deliverables"/>
          <xsd:enumeration value="Ethics and Governance"/>
          <xsd:enumeration value="TechDocs-Protocol"/>
          <xsd:enumeration value="TechDocs-DMP"/>
          <xsd:enumeration value="TechDocs-SAP"/>
          <xsd:enumeration value="TechDocs-Questionnaire"/>
          <xsd:enumeration value="Output-Conference"/>
          <xsd:enumeration value="Output-Guide"/>
          <xsd:enumeration value="Output-Presentation"/>
          <xsd:enumeration value="Output-Manuscript in Preparation"/>
          <xsd:enumeration value="Output-Manuscript Published"/>
          <xsd:enumeration value="Output-Reports"/>
          <xsd:enumeration value="Output-Workshop"/>
          <xsd:enumeration value="Curation-Deidentified Data"/>
          <xsd:enumeration value="Curation-Analysis Files"/>
          <xsd:enumeration value="Curation-Documents"/>
        </xsd:restriction>
      </xsd:simpleType>
    </xsd:element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7" nillable="true" ma:displayName="MediaServiceAutoTags" ma:internalName="MediaServiceAutoTags" ma:readOnly="true">
      <xsd:simpleType>
        <xsd:restriction base="dms:Text"/>
      </xsd:simpleType>
    </xsd:element>
    <xsd:element name="MediaServiceOCR" ma:index="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9" nillable="true" ma:displayName="MediaServiceDateTaken" ma:hidden="true" ma:internalName="MediaServiceDateTaken" ma:readOnly="true">
      <xsd:simpleType>
        <xsd:restriction base="dms:Text"/>
      </xsd:simpleType>
    </xsd:element>
    <xsd:element name="Project" ma:index="17" nillable="true" ma:displayName="Project" ma:default="Not Assigned" ma:description="Research Project" ma:format="Dropdown" ma:internalName="Project">
      <xsd:simpleType>
        <xsd:restriction base="dms:Choice">
          <xsd:enumeration value="Not Assigned"/>
          <xsd:enumeration value="p100-CFaH"/>
          <xsd:enumeration value="p101-Yale"/>
          <xsd:enumeration value="p102-PopAging"/>
          <xsd:enumeration value="p103-IRBDataConfidentiality"/>
          <xsd:enumeration value="p104-MetricAvailability"/>
          <xsd:enumeration value="p105-SSB"/>
          <xsd:enumeration value="p106-SysDynamics"/>
          <xsd:enumeration value="p107-BDSDrug"/>
          <xsd:enumeration value="p108-2TierCaribbean"/>
          <xsd:enumeration value="p109-LACCohort"/>
          <xsd:enumeration value="p110-P20"/>
          <xsd:enumeration value="p111-GDAR"/>
          <xsd:enumeration value="p112-InmateSurvey"/>
          <xsd:enumeration value="p113-LupusSLA"/>
          <xsd:enumeration value="p114-ZeroInflatedReg"/>
          <xsd:enumeration value="p115-Walkability"/>
          <xsd:enumeration value="p116-BNRCVD"/>
          <xsd:enumeration value="p117-BNRCancer"/>
          <xsd:enumeration value="p118-XPrize"/>
          <xsd:enumeration value="p119-HEARTS"/>
          <xsd:enumeration value="p120-PECHORN"/>
          <xsd:enumeration value="p121-JamaicaCohort"/>
          <xsd:enumeration value="p122-CaribbeanCVDMortality"/>
          <xsd:enumeration value="p123-SCDChildhoodGrowth"/>
          <xsd:enumeration value="p124-HotN"/>
          <xsd:enumeration value="p125-DiabetesRemission"/>
          <xsd:enumeration value="p126-FaN"/>
          <xsd:enumeration value="p127-QEHAmputation"/>
          <xsd:enumeration value="p128-DietaryPatterns"/>
          <xsd:enumeration value="p129-NutritionMetrics"/>
          <xsd:enumeration value="p130-SCDPregnancy"/>
          <xsd:enumeration value="p131-BNRDataRequests"/>
          <xsd:enumeration value="p132-BNRProcessRe-engineer"/>
          <xsd:enumeration value="p133-STEPSSurveyMetrics"/>
          <xsd:enumeration value="p134-CaribbeanCollaborations"/>
          <xsd:enumeration value="p135-DataSharingBarriers"/>
          <xsd:enumeration value="p136-CaribDataWebsite"/>
          <xsd:enumeration value="p137-SRNutritionApps"/>
          <xsd:enumeration value="p138-DataSharingProgramme"/>
          <xsd:enumeration value="p139-QEHInjuryRegistry"/>
          <xsd:enumeration value="p140-BNRAppraisals"/>
          <xsd:enumeration value="p141-BNRDeathData"/>
          <xsd:enumeration value="p142-SmokingAndLungCancer"/>
          <xsd:enumeration value="p143-NCDEmergencyKits"/>
          <xsd:enumeration value="p144-CFaH2"/>
          <xsd:enumeration value="p145-StreetScapes"/>
          <xsd:enumeration value="p146-FoodScapes"/>
          <xsd:enumeration value="p147-NCSASchoolSurvey"/>
          <xsd:enumeration value="p148-StudentExams"/>
          <xsd:enumeration value="p149"/>
          <xsd:enumeration value="p150"/>
          <xsd:enumeration value="p151"/>
          <xsd:enumeration value="p152"/>
          <xsd:enumeration value="p153"/>
          <xsd:enumeration value="p154"/>
          <xsd:enumeration value="p155"/>
          <xsd:enumeration value="p156"/>
          <xsd:enumeration value="p157"/>
          <xsd:enumeration value="p158"/>
          <xsd:enumeration value="p159"/>
          <xsd:enumeration value="p900-REDCapDatasets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c7cda-8c2f-43dc-b4ab-c79f0d5d96ea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d79cb327-05aa-4632-8307-722d88d85424}" ma:internalName="TaxCatchAll" ma:showField="CatchAllData" ma:web="9bac7cda-8c2f-43dc-b4ab-c79f0d5d96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b68b9db8-01ce-4abe-9a89-e506c067ac69">Not Assigned</Project>
    <DocType2 xmlns="b68b9db8-01ce-4abe-9a89-e506c067ac69">Not Classified</DocType2>
    <TaxCatchAll xmlns="9bac7cda-8c2f-43dc-b4ab-c79f0d5d96ea" xsi:nil="true"/>
  </documentManagement>
</p:properties>
</file>

<file path=customXml/itemProps1.xml><?xml version="1.0" encoding="utf-8"?>
<ds:datastoreItem xmlns:ds="http://schemas.openxmlformats.org/officeDocument/2006/customXml" ds:itemID="{A8D3632F-9EA2-46BF-90F4-32D1DB9F258D}"/>
</file>

<file path=customXml/itemProps2.xml><?xml version="1.0" encoding="utf-8"?>
<ds:datastoreItem xmlns:ds="http://schemas.openxmlformats.org/officeDocument/2006/customXml" ds:itemID="{4A51311D-C3F5-485C-8278-1EEACFE10CFE}"/>
</file>

<file path=customXml/itemProps3.xml><?xml version="1.0" encoding="utf-8"?>
<ds:datastoreItem xmlns:ds="http://schemas.openxmlformats.org/officeDocument/2006/customXml" ds:itemID="{CF09F36B-3579-475E-B96E-1F59F342EE3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2241</TotalTime>
  <Words>539</Words>
  <Application>Microsoft Office PowerPoint</Application>
  <PresentationFormat>Widescreen</PresentationFormat>
  <Paragraphs>107</Paragraphs>
  <Slides>26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Cooper Black</vt:lpstr>
      <vt:lpstr>Arial</vt:lpstr>
      <vt:lpstr>Arial Rounded MT Bold</vt:lpstr>
      <vt:lpstr>Calibri Light</vt:lpstr>
      <vt:lpstr>Roboto Condensed</vt:lpstr>
      <vt:lpstr>Trebuchet MS</vt:lpstr>
      <vt:lpstr>Calibri</vt:lpstr>
      <vt:lpstr>Roboto Condensed Light</vt:lpstr>
      <vt:lpstr>Wingdings</vt:lpstr>
      <vt:lpstr>Bradley Hand ITC</vt:lpstr>
      <vt:lpstr>Office Theme</vt:lpstr>
      <vt:lpstr>  Let’s talk about… SUGAR </vt:lpstr>
      <vt:lpstr>Different types and forms of sugar</vt:lpstr>
      <vt:lpstr>HIDDEN SUGARS IN LABELS &amp; PRODUCTS   </vt:lpstr>
      <vt:lpstr>HIDDEN SUGARS IN LABELS &amp; PRODUCTS   </vt:lpstr>
      <vt:lpstr> THE SUGAR WE SEE</vt:lpstr>
      <vt:lpstr>PowerPoint Presentation</vt:lpstr>
      <vt:lpstr>SUGAR  IN  THE FOOD  WE EAT</vt:lpstr>
      <vt:lpstr>BEWARE of Artificial Sweeteners  </vt:lpstr>
      <vt:lpstr>Sugar Sweetened Beverages (SSBs) </vt:lpstr>
      <vt:lpstr>PowerPoint Presentation</vt:lpstr>
      <vt:lpstr>Added Sugar In Drinks</vt:lpstr>
      <vt:lpstr>Obesity &amp; Sugar Sweetened Beverages (SSBs)</vt:lpstr>
      <vt:lpstr>Health Impacts From SSBs</vt:lpstr>
      <vt:lpstr>Childhood Obesity in Jamaica</vt:lpstr>
      <vt:lpstr>How Did We Get  Here?</vt:lpstr>
      <vt:lpstr>Creating Brand Preference in Children Dr Emma Boyland, University of Liverpool   6 months:  Forming mental images of corporate logos and mascots.  2 years:     Children have beliefs about specific brands.  3 years:     Already making specific requests for brand name products.  Can identify brand names &amp; logos especially with cartoon characters. </vt:lpstr>
      <vt:lpstr>Television and eating patterns</vt:lpstr>
      <vt:lpstr>International Soccer Star Renaldo   says  “Drink Water Instead”</vt:lpstr>
      <vt:lpstr>What should we drink? </vt:lpstr>
      <vt:lpstr>What should we drink? </vt:lpstr>
      <vt:lpstr>What should we drink?</vt:lpstr>
      <vt:lpstr>Jamaica Government Policy</vt:lpstr>
      <vt:lpstr> MOHW HFJ Advocacy - Jamaica Media Campaign funded by Bloomberg Philanthropies  </vt:lpstr>
      <vt:lpstr>PowerPoint Presentation</vt:lpstr>
      <vt:lpstr>Our Partners</vt:lpstr>
      <vt:lpstr>Thank 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Massiah</dc:creator>
  <cp:lastModifiedBy>BROWN, Catherine</cp:lastModifiedBy>
  <cp:revision>38</cp:revision>
  <dcterms:created xsi:type="dcterms:W3CDTF">2021-11-03T05:40:01Z</dcterms:created>
  <dcterms:modified xsi:type="dcterms:W3CDTF">2022-05-21T12:39:47Z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2021-11-03T00:00:00Z</vt:filetime>
  </property>
  <property fmtid="{D5CDD505-2E9C-101B-9397-08002B2CF9AE}" pid="3" name="Creator">
    <vt:lpwstr>Adobe InDesign 16.4 (Windows)</vt:lpwstr>
  </property>
  <property fmtid="{D5CDD505-2E9C-101B-9397-08002B2CF9AE}" pid="4" name="LastSaved">
    <vt:filetime>2021-11-03T00:00:00Z</vt:filetime>
  </property>
  <property fmtid="{D5CDD505-2E9C-101B-9397-08002B2CF9AE}" pid="5" name="ContentTypeId">
    <vt:lpwstr>0x010100254CE11890D5FA48B6C480E8AC501335</vt:lpwstr>
  </property>
</Properties>
</file>